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10287000" cx="18288000"/>
  <p:notesSz cx="6858000" cy="9144000"/>
  <p:embeddedFontLst>
    <p:embeddedFont>
      <p:font typeface="Poppins"/>
      <p:bold r:id="rId34"/>
      <p:boldItalic r:id="rId35"/>
    </p:embeddedFont>
    <p:embeddedFont>
      <p:font typeface="Libre Baskerville"/>
      <p:regular r:id="rId36"/>
      <p:bold r:id="rId37"/>
      <p: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3" roundtripDataSignature="AMtx7mhmL+iVEt5yLYyzSw3a8o41hSSn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oppins-boldItalic.fntdata"/><Relationship Id="rId12" Type="http://schemas.openxmlformats.org/officeDocument/2006/relationships/slide" Target="slides/slide7.xml"/><Relationship Id="rId34" Type="http://schemas.openxmlformats.org/officeDocument/2006/relationships/font" Target="fonts/Poppins-bold.fntdata"/><Relationship Id="rId15" Type="http://schemas.openxmlformats.org/officeDocument/2006/relationships/slide" Target="slides/slide10.xml"/><Relationship Id="rId37" Type="http://schemas.openxmlformats.org/officeDocument/2006/relationships/font" Target="fonts/LibreBaskerville-bold.fntdata"/><Relationship Id="rId14" Type="http://schemas.openxmlformats.org/officeDocument/2006/relationships/slide" Target="slides/slide9.xml"/><Relationship Id="rId36" Type="http://schemas.openxmlformats.org/officeDocument/2006/relationships/font" Target="fonts/LibreBaskerville-regular.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LibreBaskerville-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16bef15c42_0_1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g316bef15c42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16bef15c42_0_42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9" name="Google Shape;169;g316bef15c42_0_42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70" name="Google Shape;170;g316bef15c42_0_428: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316bef15c42_0_42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venir"/>
                <a:ea typeface="Avenir"/>
                <a:cs typeface="Avenir"/>
                <a:sym typeface="Avenir"/>
              </a:rPr>
              <a:t>Melina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US" sz="1100">
                <a:latin typeface="Avenir"/>
                <a:ea typeface="Avenir"/>
                <a:cs typeface="Avenir"/>
                <a:sym typeface="Avenir"/>
              </a:rPr>
              <a:t>Tilskuer Intervensjon går ut på at personer som observerer skadelige hendelser griper inn eller gjør noe for å støtte ofrene.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US" sz="1100">
                <a:latin typeface="Avenir"/>
                <a:ea typeface="Avenir"/>
                <a:cs typeface="Avenir"/>
                <a:sym typeface="Avenir"/>
              </a:rPr>
              <a:t>Hvordan individer som er vitne til skadelige hendelser som hatprat/hets reagerer, er noe som lenge har vært interesse innenfor den sosialpsykologiske litteraturen. Tradisjonelt har fokuset vært på et fenomen kjent som tilskuereffekten eller “bystander"- effekten, som oppstår når individer blir passive i en situasjon der andre trenger hjelp fordi følelsen av personlig ansvar for å gripe inn reduseres med antall andre tilskuere som er til stede.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US" sz="1100">
                <a:latin typeface="Avenir"/>
                <a:ea typeface="Avenir"/>
                <a:cs typeface="Avenir"/>
                <a:sym typeface="Avenir"/>
              </a:rPr>
              <a:t>Historien om Kitty Genovese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US" sz="1100">
                <a:latin typeface="Avenir"/>
                <a:ea typeface="Avenir"/>
                <a:cs typeface="Avenir"/>
                <a:sym typeface="Avenir"/>
              </a:rPr>
              <a:t>I sosialpsykologien ble tilskuereffekten tatt virkelig i bruk etter drapet på Kitty Genovese i USA. Hun ble drept av en mann utenfor leiligheten sin i 1964 i New York, der ifølge New York times var 38 vitner som så det. </a:t>
            </a:r>
            <a:endParaRPr sz="1100">
              <a:latin typeface="Avenir"/>
              <a:ea typeface="Avenir"/>
              <a:cs typeface="Avenir"/>
              <a:sym typeface="Avenir"/>
            </a:endParaRPr>
          </a:p>
          <a:p>
            <a:pPr indent="0" lvl="0" marL="0" rtl="0" algn="l">
              <a:spcBef>
                <a:spcPts val="0"/>
              </a:spcBef>
              <a:spcAft>
                <a:spcPts val="0"/>
              </a:spcAft>
              <a:buNone/>
            </a:pPr>
            <a:r>
              <a:t/>
            </a:r>
            <a:endParaRPr/>
          </a:p>
        </p:txBody>
      </p:sp>
      <p:sp>
        <p:nvSpPr>
          <p:cNvPr id="172" name="Google Shape;172;g316bef15c42_0_428: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73" name="Google Shape;173;g316bef15c42_0_428: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16bef15c42_0_5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0" name="Google Shape;180;g316bef15c42_0_5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1" name="Google Shape;181;g316bef15c42_0_513: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16bef15c42_0_51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venir"/>
                <a:ea typeface="Avenir"/>
                <a:cs typeface="Avenir"/>
                <a:sym typeface="Avenir"/>
              </a:rPr>
              <a:t>Melina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US" sz="1100">
                <a:latin typeface="Avenir"/>
                <a:ea typeface="Avenir"/>
                <a:cs typeface="Avenir"/>
                <a:sym typeface="Avenir"/>
              </a:rPr>
              <a:t>"Tilskuer Intervensjon" går ut på at personer som observerer en skadelig hendelse griper inn eller gjør noe for å støtte ofrene. For noen år siden var det et tv-program som heter Hvem bryr seg? Som tok nemlig for seg dette elementet ved sosialpsykologien. Hvem vil gripe inn når de ser en skadelig hendelse. Jeg var selv med på dette programmet og så en mann være voldelig mot partneren sin. Jeg ble jo som sagt opprørt over det jeg så men sa ifra når jeg så det- </a:t>
            </a:r>
            <a:endParaRPr sz="1100">
              <a:latin typeface="Avenir"/>
              <a:ea typeface="Avenir"/>
              <a:cs typeface="Avenir"/>
              <a:sym typeface="Avenir"/>
            </a:endParaRPr>
          </a:p>
          <a:p>
            <a:pPr indent="0" lvl="0" marL="0" rtl="0" algn="l">
              <a:spcBef>
                <a:spcPts val="0"/>
              </a:spcBef>
              <a:spcAft>
                <a:spcPts val="0"/>
              </a:spcAft>
              <a:buNone/>
            </a:pPr>
            <a:r>
              <a:t/>
            </a:r>
            <a:endParaRPr/>
          </a:p>
        </p:txBody>
      </p:sp>
      <p:sp>
        <p:nvSpPr>
          <p:cNvPr id="183" name="Google Shape;183;g316bef15c42_0_513: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4" name="Google Shape;184;g316bef15c42_0_513: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2" name="Google Shape;192;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3" name="Google Shape;193;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a:t>Men sitter vi som et samfunn igjen med. Hva er problematikken med at vi i samfunnet er tilskuere når vi er vitne til hets.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Stillhet sårer rapporten og funn fra Kantar undersøkelsen viser resultater som ser på dette som et samfunnsproblem. Vi som kollektiv kan ikke være stille i møte med hets. </a:t>
            </a:r>
            <a:endParaRPr/>
          </a:p>
        </p:txBody>
      </p:sp>
      <p:sp>
        <p:nvSpPr>
          <p:cNvPr id="195" name="Google Shape;195;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6" name="Google Shape;196;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3" name="Google Shape;203;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4" name="Google Shape;204;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Add: out of the 3,080, 980  people from the public have witnessed hate speech against these following people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Men er gruppene/minoritetene i samfunnet som blir utsatt: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Det er LHGBTI+-personer, dette viste til en betraktelig økoning etter terrorangrepet i Oslo 25.juni 2022. </a:t>
            </a:r>
            <a:endParaRPr/>
          </a:p>
          <a:p>
            <a:pPr indent="0" lvl="0" marL="0" rtl="0" algn="l">
              <a:spcBef>
                <a:spcPts val="0"/>
              </a:spcBef>
              <a:spcAft>
                <a:spcPts val="0"/>
              </a:spcAft>
              <a:buNone/>
            </a:pPr>
            <a:r>
              <a:rPr lang="en-US"/>
              <a:t>Personer med innvandrerbakgrunn, muslimer, personer med mørk hudfarge men og politikere/politisk tilhørighet er utsatt for hatprat eller hets. </a:t>
            </a:r>
            <a:endParaRPr/>
          </a:p>
        </p:txBody>
      </p:sp>
      <p:sp>
        <p:nvSpPr>
          <p:cNvPr id="206" name="Google Shape;206;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7" name="Google Shape;207;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5" name="Google Shape;215;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6" name="Google Shape;216;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what did people do when they witnessed hate-based speech?</a:t>
            </a:r>
            <a:endParaRPr/>
          </a:p>
          <a:p>
            <a:pPr indent="0" lvl="0" marL="0" rtl="0" algn="l">
              <a:spcBef>
                <a:spcPts val="0"/>
              </a:spcBef>
              <a:spcAft>
                <a:spcPts val="0"/>
              </a:spcAft>
              <a:buNone/>
            </a:pPr>
            <a:r>
              <a:rPr lang="en-US"/>
              <a:t>- 56 perc. said nothing physically </a:t>
            </a:r>
            <a:endParaRPr/>
          </a:p>
          <a:p>
            <a:pPr indent="0" lvl="0" marL="0" rtl="0" algn="l">
              <a:spcBef>
                <a:spcPts val="0"/>
              </a:spcBef>
              <a:spcAft>
                <a:spcPts val="0"/>
              </a:spcAft>
              <a:buNone/>
            </a:pPr>
            <a:r>
              <a:rPr lang="en-US"/>
              <a:t>-Talk more about the positive of others doing action; making comment and telling authority. But still a high number of people not doing much</a:t>
            </a:r>
            <a:endParaRPr/>
          </a:p>
        </p:txBody>
      </p:sp>
      <p:sp>
        <p:nvSpPr>
          <p:cNvPr id="218" name="Google Shape;218;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9" name="Google Shape;219;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16bef15c42_0_59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33" name="Google Shape;233;g316bef15c42_0_59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34" name="Google Shape;234;g316bef15c42_0_599: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316bef15c42_0_59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venir"/>
                <a:ea typeface="Avenir"/>
                <a:cs typeface="Avenir"/>
                <a:sym typeface="Avenir"/>
              </a:rPr>
              <a:t>Melina</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US" sz="1100">
                <a:latin typeface="Avenir"/>
                <a:ea typeface="Avenir"/>
                <a:cs typeface="Avenir"/>
                <a:sym typeface="Avenir"/>
              </a:rPr>
              <a:t>Tall fra Kantar viser at 34% av befolkningen har observert hets i løpet av det siste året.  56% av befolkningen gjør ingenting når de er vitne til hets. Mens 84% mener at man bør gjøre noe når man er vitne til hets.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US" sz="1100">
                <a:latin typeface="Avenir"/>
                <a:ea typeface="Avenir"/>
                <a:cs typeface="Avenir"/>
                <a:sym typeface="Avenir"/>
              </a:rPr>
              <a:t>Et hovedfunn i undersøkelsen er at det er stort sprik mellom folks oppfatning av at man bør gripe inn og andelen som faktisk griper inn. Undersøkelsene gir også noe kunnskap om årsakene til dette. Den største andelen respondenter pekte på frykten for å eskalere situasjonen, men også på at det av ulike grunner ikke angikk dem.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1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US" sz="1100">
                <a:latin typeface="Avenir"/>
                <a:ea typeface="Avenir"/>
                <a:cs typeface="Avenir"/>
                <a:sym typeface="Avenir"/>
              </a:rPr>
              <a:t>Alle respondentene ble også stilt et mer prinsipielt spørsmål om de mener at tilskuere bør gjøre noe for å hjelpe de som er utsatt for hatprat/hets hvis det er trygt å gjøre det (figur 9). De aller fleste (84 %) svarte ja, mens 4 % svarte nei og 12 % var usikre. Disse resultatene indikerer at det er stor forskjell mellom respondentenes tiltenkte reaksjoner og faktiske reaksjoner på hatprat/hets. På et generelt nivå mener de fleste at tilskuere bør gripe inn hvis de er vitne til hatprat/hets, men få stiller opp i konkrete saker.</a:t>
            </a:r>
            <a:endParaRPr sz="1100">
              <a:latin typeface="Avenir"/>
              <a:ea typeface="Avenir"/>
              <a:cs typeface="Avenir"/>
              <a:sym typeface="Avenir"/>
            </a:endParaRPr>
          </a:p>
          <a:p>
            <a:pPr indent="0" lvl="0" marL="0" rtl="0" algn="l">
              <a:spcBef>
                <a:spcPts val="0"/>
              </a:spcBef>
              <a:spcAft>
                <a:spcPts val="0"/>
              </a:spcAft>
              <a:buNone/>
            </a:pPr>
            <a:r>
              <a:t/>
            </a:r>
            <a:endParaRPr/>
          </a:p>
        </p:txBody>
      </p:sp>
      <p:sp>
        <p:nvSpPr>
          <p:cNvPr id="236" name="Google Shape;236;g316bef15c42_0_599: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7" name="Google Shape;237;g316bef15c42_0_59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45" name="Google Shape;245;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46" name="Google Shape;246;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Vi se nærmere på straffeloven gjennom fordomspyramiden.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Hvordan beskytter egentlig starffeloven de som er utsatt fir hatefulle ytringer?</a:t>
            </a:r>
            <a:endParaRPr/>
          </a:p>
        </p:txBody>
      </p:sp>
      <p:sp>
        <p:nvSpPr>
          <p:cNvPr id="248" name="Google Shape;248;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49" name="Google Shape;249;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55" name="Google Shape;255;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56" name="Google Shape;256;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Denne pyramiden er presentert som fordomspyramiden. Den sier noe om alvorlighetsgraden av fordommer til hva som kan resulteres til hatefulle ytringer.  Ser til ulike grader eller alvorlighetsgraden av pyramiden.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NIM har utviklet denne modellen for å illustrere hvordan manifestasjoner av fordommer mot ulike gruppe kan eskalere fra med subtile holdninger, kommentarer og adferd til mer alvorlige former for diskriminering , hatefulle ytringer og i ytterste konsekvens vold og hvordan statens forpliktelser varier.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Fordomsåyramiden er basrt på "fordomsskalaen" utviklet av den amerikanske psykologen Gordon Allport i 1954 og lignende modeller fra sivilisamfunnsorganisasjoner i USA og Storbritannia, og tilpasset norsk kontekst.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 tre nederste nivåene representerer holdninger, ytringer. De tre øverste nivåene av pyramiden representerer ytringer og handlinger som ikke er beskyttet av tanke-ytringfrihet men staten har en plikt til å reagere med rettslige midler. </a:t>
            </a:r>
            <a:endParaRPr/>
          </a:p>
        </p:txBody>
      </p:sp>
      <p:sp>
        <p:nvSpPr>
          <p:cNvPr id="258" name="Google Shape;258;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59" name="Google Shape;259;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16bef15c4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316bef15c4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16bef15c42_0_68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82" name="Google Shape;282;g316bef15c42_0_68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83" name="Google Shape;283;g316bef15c42_0_685: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316bef15c42_0_68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333333"/>
                </a:solidFill>
                <a:highlight>
                  <a:srgbClr val="FFFFFF"/>
                </a:highlight>
                <a:latin typeface="Avenir"/>
                <a:ea typeface="Avenir"/>
                <a:cs typeface="Avenir"/>
                <a:sym typeface="Avenir"/>
              </a:rPr>
              <a:t>Filsan </a:t>
            </a:r>
            <a:endParaRPr>
              <a:solidFill>
                <a:srgbClr val="333333"/>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US">
                <a:solidFill>
                  <a:srgbClr val="333333"/>
                </a:solidFill>
                <a:highlight>
                  <a:srgbClr val="FFFFFF"/>
                </a:highlight>
                <a:latin typeface="Avenir"/>
                <a:ea typeface="Avenir"/>
                <a:cs typeface="Avenir"/>
                <a:sym typeface="Avenir"/>
              </a:rPr>
              <a:t>Men hva kan du gjøre om du er vitne til hets, rasisme og diskriminering?</a:t>
            </a:r>
            <a:endParaRPr>
              <a:solidFill>
                <a:srgbClr val="333333"/>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rgbClr val="333333"/>
              </a:solidFill>
              <a:highlight>
                <a:srgbClr val="FFFFFF"/>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US">
                <a:solidFill>
                  <a:srgbClr val="333333"/>
                </a:solidFill>
                <a:highlight>
                  <a:srgbClr val="FFFFFF"/>
                </a:highlight>
                <a:latin typeface="Avenir"/>
                <a:ea typeface="Avenir"/>
                <a:cs typeface="Avenir"/>
                <a:sym typeface="Avenir"/>
              </a:rPr>
              <a:t>"Si noe», «Overvåk situasjonen» og «Spør om hjelp» er tre ulike strategier, som samtidig er vide nok til at hver enkelt omfatter flere ulike handlinger. Strategiene i SOS-metoden kan benyttes både i det fysiske og i det digitale rom.</a:t>
            </a:r>
            <a:endParaRPr/>
          </a:p>
        </p:txBody>
      </p:sp>
      <p:sp>
        <p:nvSpPr>
          <p:cNvPr id="285" name="Google Shape;285;g316bef15c42_0_685: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86" name="Google Shape;286;g316bef15c42_0_685: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16bef15c42_0_78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04" name="Google Shape;304;g316bef15c42_0_78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05" name="Google Shape;305;g316bef15c42_0_781: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316bef15c42_0_781: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Filsan </a:t>
            </a:r>
            <a:endParaRPr/>
          </a:p>
          <a:p>
            <a:pPr indent="0" lvl="0" marL="0" rtl="0" algn="l">
              <a:spcBef>
                <a:spcPts val="0"/>
              </a:spcBef>
              <a:spcAft>
                <a:spcPts val="0"/>
              </a:spcAft>
              <a:buNone/>
            </a:pPr>
            <a:r>
              <a:rPr lang="en-US"/>
              <a:t>Ca: 10 min</a:t>
            </a:r>
            <a:endParaRPr/>
          </a:p>
          <a:p>
            <a:pPr indent="0" lvl="0" marL="0" rtl="0" algn="l">
              <a:spcBef>
                <a:spcPts val="0"/>
              </a:spcBef>
              <a:spcAft>
                <a:spcPts val="0"/>
              </a:spcAft>
              <a:buNone/>
            </a:pPr>
            <a:r>
              <a:rPr lang="en-US"/>
              <a:t>Hva kan du gjøre om du er vitne til hets?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 noe: </a:t>
            </a:r>
            <a:endParaRPr/>
          </a:p>
          <a:p>
            <a:pPr indent="0" lvl="0" marL="0" rtl="0" algn="l">
              <a:spcBef>
                <a:spcPts val="0"/>
              </a:spcBef>
              <a:spcAft>
                <a:spcPts val="0"/>
              </a:spcAft>
              <a:buNone/>
            </a:pPr>
            <a:r>
              <a:rPr lang="en-US"/>
              <a:t>Denne strategien handler om å si noe. Du kan henvende deg direkte til personen som blir utsatt for hets og spørre om vedkommende trenger hjelp, enten mens hendelsen pågår, eller i etterkant.</a:t>
            </a:r>
            <a:endParaRPr/>
          </a:p>
          <a:p>
            <a:pPr indent="0" lvl="0" marL="0" rtl="0" algn="l">
              <a:spcBef>
                <a:spcPts val="0"/>
              </a:spcBef>
              <a:spcAft>
                <a:spcPts val="0"/>
              </a:spcAft>
              <a:buNone/>
            </a:pPr>
            <a:r>
              <a:rPr lang="en-US"/>
              <a:t>Du kan si ifra til personen som utfører trakasseringen at du ikke synes det som skjer er greit. Ikke møt hets med hets, men bruk fakta og saklige argumenter. Forsøk å unngå en diskusjon med personen dersom du tenker at situasjonen kan eskalere.</a:t>
            </a:r>
            <a:endParaRPr/>
          </a:p>
          <a:p>
            <a:pPr indent="0" lvl="0" marL="0" rtl="0" algn="l">
              <a:spcBef>
                <a:spcPts val="0"/>
              </a:spcBef>
              <a:spcAft>
                <a:spcPts val="0"/>
              </a:spcAft>
              <a:buNone/>
            </a:pPr>
            <a:r>
              <a:rPr lang="en-US"/>
              <a:t>Du kan forsøke å bryte opp situasjonen ved å skape en distraksjon. Finn et påskudd for å spore av situasjonen, som for eksempel å spørre om veien eller hva klokken er. På nett kan man distrahere på andre måter, for eksempel ved å drukne negative kommentarer i positive.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Overvåk situasjonen:</a:t>
            </a:r>
            <a:endParaRPr/>
          </a:p>
          <a:p>
            <a:pPr indent="0" lvl="0" marL="0" rtl="0" algn="l">
              <a:spcBef>
                <a:spcPts val="0"/>
              </a:spcBef>
              <a:spcAft>
                <a:spcPts val="0"/>
              </a:spcAft>
              <a:buNone/>
            </a:pPr>
            <a:r>
              <a:rPr lang="en-US"/>
              <a:t>Denne strategien handler om å dokumentere hendelsen for senere bruk, og kan være aktuell å benytte om for eksempel den utsatte allerede får hjelp av noen andre eller hvis det føles utrygt å gripe inn. Dokumentasjon er særlig viktig i alvorlige hendelser, for at politiet skal kunne vurdere om det har skjedd noe straffbart.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På nett kan du dokumentere hendelsen ved å ta skjermbilde. Om du befinner deg i en situasjon i det offentlige rom kan du for eksempel ta bilde-, lyd- eller videoopptak. Det kan også være nyttig å notere hvem som sier hva, klokkeslett og annen relevant informasjon. Husk å videreformidle informasjonen til personen som er utsatt for hets.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Spør om hjelp:</a:t>
            </a:r>
            <a:endParaRPr/>
          </a:p>
          <a:p>
            <a:pPr indent="0" lvl="0" marL="0" rtl="0" algn="l">
              <a:spcBef>
                <a:spcPts val="0"/>
              </a:spcBef>
              <a:spcAft>
                <a:spcPts val="0"/>
              </a:spcAft>
              <a:buNone/>
            </a:pPr>
            <a:r>
              <a:rPr lang="en-US"/>
              <a:t>Denne strategien handler om å involvere andre for å få hjelp til å håndtere eller følge opp situasjonen.</a:t>
            </a:r>
            <a:endParaRPr/>
          </a:p>
          <a:p>
            <a:pPr indent="0" lvl="0" marL="0" rtl="0" algn="l">
              <a:spcBef>
                <a:spcPts val="0"/>
              </a:spcBef>
              <a:spcAft>
                <a:spcPts val="0"/>
              </a:spcAft>
              <a:buNone/>
            </a:pPr>
            <a:r>
              <a:rPr lang="en-US"/>
              <a:t>Si ifra til andre tilskuere, politiet, en bussjåfør, butikkansatt, kollega eller en lærer, eller gå sammen om å gripe inn. På nett kan du for eksempel rapportere hendelsen eller brukeren til plattformen, eller mobilisere andre til å støtte personen som er utsatt for trakassering.</a:t>
            </a:r>
            <a:endParaRPr/>
          </a:p>
          <a:p>
            <a:pPr indent="0" lvl="0" marL="0" rtl="0" algn="l">
              <a:spcBef>
                <a:spcPts val="0"/>
              </a:spcBef>
              <a:spcAft>
                <a:spcPts val="0"/>
              </a:spcAft>
              <a:buNone/>
            </a:pPr>
            <a:r>
              <a:rPr lang="en-US"/>
              <a:t>Dersom du vil rapportere hatprat eller hets, eller ønsker veiledning om temaet, finnes det flere tilbud du kan benytte deg av. Husk at alvorlige tilfeller kan være ulovlige, og bør meldes til politiet.</a:t>
            </a:r>
            <a:endParaRPr/>
          </a:p>
        </p:txBody>
      </p:sp>
      <p:sp>
        <p:nvSpPr>
          <p:cNvPr id="307" name="Google Shape;307;g316bef15c42_0_781: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08" name="Google Shape;308;g316bef15c42_0_781: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16bef15c42_0_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316bef15c42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16bef15c42_0_869: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316bef15c42_0_869: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16bef15c42_0_873: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316bef15c42_0_87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16bef15c42_0_877: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316bef15c42_0_877: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16bef15c42_0_881: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316bef15c42_0_881: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16bef15c42_0_885: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316bef15c42_0_88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4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16bef15c42_0_131: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316bef15c42_0_131: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16bef15c42_0_232: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316bef15c42_0_23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16bef15c42_0_236: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316bef15c42_0_23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16bef15c42_0_244: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316bef15c42_0_24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6bef15c42_0_340: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316bef15c42_0_34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16bef15c42_0_25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16bef15c42_0_256: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Filsan</a:t>
            </a:r>
            <a:endParaRPr/>
          </a:p>
        </p:txBody>
      </p:sp>
      <p:sp>
        <p:nvSpPr>
          <p:cNvPr id="154" name="Google Shape;154;g316bef15c42_0_256: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16bef15c42_0_34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59" name="Google Shape;159;g316bef15c42_0_34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0" name="Google Shape;160;g316bef15c42_0_344: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316bef15c42_0_34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Melina</a:t>
            </a:r>
            <a:endParaRPr/>
          </a:p>
          <a:p>
            <a:pPr indent="0" lvl="0" marL="0" rtl="0" algn="l">
              <a:spcBef>
                <a:spcPts val="0"/>
              </a:spcBef>
              <a:spcAft>
                <a:spcPts val="0"/>
              </a:spcAft>
              <a:buNone/>
            </a:pPr>
            <a:r>
              <a:rPr lang="en-US"/>
              <a:t>Men hva er tilskuerintervensjon?</a:t>
            </a:r>
            <a:endParaRPr/>
          </a:p>
        </p:txBody>
      </p:sp>
      <p:sp>
        <p:nvSpPr>
          <p:cNvPr id="162" name="Google Shape;162;g316bef15c42_0_344: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63" name="Google Shape;163;g316bef15c42_0_34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5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5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5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5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5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7"/>
          <p:cNvSpPr/>
          <p:nvPr>
            <p:ph idx="2" type="pic"/>
          </p:nvPr>
        </p:nvSpPr>
        <p:spPr>
          <a:xfrm>
            <a:off x="1792288" y="612775"/>
            <a:ext cx="5486400" cy="4114800"/>
          </a:xfrm>
          <a:prstGeom prst="rect">
            <a:avLst/>
          </a:prstGeom>
          <a:noFill/>
          <a:ln>
            <a:noFill/>
          </a:ln>
        </p:spPr>
      </p:sp>
      <p:sp>
        <p:nvSpPr>
          <p:cNvPr id="68" name="Google Shape;68;p5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drive.google.com/file/d/1uO_bNAzSX-jkDNRwXYEZGZDLPUzgUHrN/view"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87" name="Shape 87"/>
        <p:cNvGrpSpPr/>
        <p:nvPr/>
      </p:nvGrpSpPr>
      <p:grpSpPr>
        <a:xfrm>
          <a:off x="0" y="0"/>
          <a:ext cx="0" cy="0"/>
          <a:chOff x="0" y="0"/>
          <a:chExt cx="0" cy="0"/>
        </a:xfrm>
      </p:grpSpPr>
      <p:grpSp>
        <p:nvGrpSpPr>
          <p:cNvPr id="88" name="Google Shape;88;g316bef15c42_0_135"/>
          <p:cNvGrpSpPr/>
          <p:nvPr/>
        </p:nvGrpSpPr>
        <p:grpSpPr>
          <a:xfrm>
            <a:off x="-1" y="6462745"/>
            <a:ext cx="10233752" cy="1128789"/>
            <a:chOff x="0" y="-76200"/>
            <a:chExt cx="2839869" cy="297300"/>
          </a:xfrm>
        </p:grpSpPr>
        <p:sp>
          <p:nvSpPr>
            <p:cNvPr id="89" name="Google Shape;89;g316bef15c42_0_135"/>
            <p:cNvSpPr/>
            <p:nvPr/>
          </p:nvSpPr>
          <p:spPr>
            <a:xfrm>
              <a:off x="0" y="0"/>
              <a:ext cx="2839869" cy="220950"/>
            </a:xfrm>
            <a:custGeom>
              <a:rect b="b" l="l" r="r" t="t"/>
              <a:pathLst>
                <a:path extrusionOk="0" h="220950" w="2839869">
                  <a:moveTo>
                    <a:pt x="10770" y="0"/>
                  </a:moveTo>
                  <a:lnTo>
                    <a:pt x="2829098" y="0"/>
                  </a:lnTo>
                  <a:cubicBezTo>
                    <a:pt x="2831955" y="0"/>
                    <a:pt x="2834694" y="1135"/>
                    <a:pt x="2836714" y="3154"/>
                  </a:cubicBezTo>
                  <a:cubicBezTo>
                    <a:pt x="2838734" y="5174"/>
                    <a:pt x="2839869" y="7914"/>
                    <a:pt x="2839869" y="10770"/>
                  </a:cubicBezTo>
                  <a:lnTo>
                    <a:pt x="2839869" y="210180"/>
                  </a:lnTo>
                  <a:cubicBezTo>
                    <a:pt x="2839869" y="213036"/>
                    <a:pt x="2838734" y="215776"/>
                    <a:pt x="2836714" y="217795"/>
                  </a:cubicBezTo>
                  <a:cubicBezTo>
                    <a:pt x="2834694" y="219815"/>
                    <a:pt x="2831955" y="220950"/>
                    <a:pt x="2829098" y="220950"/>
                  </a:cubicBezTo>
                  <a:lnTo>
                    <a:pt x="10770" y="220950"/>
                  </a:lnTo>
                  <a:cubicBezTo>
                    <a:pt x="7914" y="220950"/>
                    <a:pt x="5174" y="219815"/>
                    <a:pt x="3154" y="217795"/>
                  </a:cubicBezTo>
                  <a:cubicBezTo>
                    <a:pt x="1135" y="215776"/>
                    <a:pt x="0" y="213036"/>
                    <a:pt x="0" y="210180"/>
                  </a:cubicBezTo>
                  <a:lnTo>
                    <a:pt x="0" y="10770"/>
                  </a:lnTo>
                  <a:cubicBezTo>
                    <a:pt x="0" y="7914"/>
                    <a:pt x="1135" y="5174"/>
                    <a:pt x="3154" y="3154"/>
                  </a:cubicBezTo>
                  <a:cubicBezTo>
                    <a:pt x="5174" y="1135"/>
                    <a:pt x="7914" y="0"/>
                    <a:pt x="10770" y="0"/>
                  </a:cubicBezTo>
                  <a:close/>
                </a:path>
              </a:pathLst>
            </a:custGeom>
            <a:solidFill>
              <a:srgbClr val="FCEFEF"/>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90" name="Google Shape;90;g316bef15c42_0_135"/>
            <p:cNvSpPr txBox="1"/>
            <p:nvPr/>
          </p:nvSpPr>
          <p:spPr>
            <a:xfrm>
              <a:off x="0" y="-76200"/>
              <a:ext cx="2839800" cy="29730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 name="Google Shape;91;g316bef15c42_0_135"/>
          <p:cNvSpPr/>
          <p:nvPr/>
        </p:nvSpPr>
        <p:spPr>
          <a:xfrm>
            <a:off x="4830059" y="8762982"/>
            <a:ext cx="1727370" cy="863685"/>
          </a:xfrm>
          <a:custGeom>
            <a:rect b="b" l="l" r="r" t="t"/>
            <a:pathLst>
              <a:path extrusionOk="0" h="863685" w="1727370">
                <a:moveTo>
                  <a:pt x="0" y="0"/>
                </a:moveTo>
                <a:lnTo>
                  <a:pt x="1727369" y="0"/>
                </a:lnTo>
                <a:lnTo>
                  <a:pt x="1727369" y="863685"/>
                </a:lnTo>
                <a:lnTo>
                  <a:pt x="0" y="863685"/>
                </a:lnTo>
                <a:lnTo>
                  <a:pt x="0" y="0"/>
                </a:lnTo>
                <a:close/>
              </a:path>
            </a:pathLst>
          </a:custGeom>
          <a:blipFill rotWithShape="1">
            <a:blip r:embed="rId3">
              <a:alphaModFix/>
            </a:blip>
            <a:stretch>
              <a:fillRect b="0" l="0" r="0" t="0"/>
            </a:stretch>
          </a:blipFill>
          <a:ln>
            <a:noFill/>
          </a:ln>
        </p:spPr>
      </p:sp>
      <p:sp>
        <p:nvSpPr>
          <p:cNvPr id="92" name="Google Shape;92;g316bef15c42_0_135"/>
          <p:cNvSpPr/>
          <p:nvPr/>
        </p:nvSpPr>
        <p:spPr>
          <a:xfrm>
            <a:off x="6763796" y="8666833"/>
            <a:ext cx="1190639" cy="1055984"/>
          </a:xfrm>
          <a:custGeom>
            <a:rect b="b" l="l" r="r" t="t"/>
            <a:pathLst>
              <a:path extrusionOk="0" h="1055984" w="1190639">
                <a:moveTo>
                  <a:pt x="0" y="0"/>
                </a:moveTo>
                <a:lnTo>
                  <a:pt x="1190639" y="0"/>
                </a:lnTo>
                <a:lnTo>
                  <a:pt x="1190639" y="1055984"/>
                </a:lnTo>
                <a:lnTo>
                  <a:pt x="0" y="1055984"/>
                </a:lnTo>
                <a:lnTo>
                  <a:pt x="0" y="0"/>
                </a:lnTo>
                <a:close/>
              </a:path>
            </a:pathLst>
          </a:custGeom>
          <a:blipFill rotWithShape="1">
            <a:blip r:embed="rId4">
              <a:alphaModFix/>
            </a:blip>
            <a:stretch>
              <a:fillRect b="0" l="0" r="0" t="0"/>
            </a:stretch>
          </a:blipFill>
          <a:ln>
            <a:noFill/>
          </a:ln>
        </p:spPr>
      </p:sp>
      <p:sp>
        <p:nvSpPr>
          <p:cNvPr id="93" name="Google Shape;93;g316bef15c42_0_135"/>
          <p:cNvSpPr/>
          <p:nvPr/>
        </p:nvSpPr>
        <p:spPr>
          <a:xfrm>
            <a:off x="7954423" y="8369788"/>
            <a:ext cx="1824774" cy="1650074"/>
          </a:xfrm>
          <a:custGeom>
            <a:rect b="b" l="l" r="r" t="t"/>
            <a:pathLst>
              <a:path extrusionOk="0" h="1650074" w="1824774">
                <a:moveTo>
                  <a:pt x="0" y="0"/>
                </a:moveTo>
                <a:lnTo>
                  <a:pt x="1824774" y="0"/>
                </a:lnTo>
                <a:lnTo>
                  <a:pt x="1824774" y="1650074"/>
                </a:lnTo>
                <a:lnTo>
                  <a:pt x="0" y="1650074"/>
                </a:lnTo>
                <a:lnTo>
                  <a:pt x="0" y="0"/>
                </a:lnTo>
                <a:close/>
              </a:path>
            </a:pathLst>
          </a:custGeom>
          <a:blipFill rotWithShape="1">
            <a:blip r:embed="rId5">
              <a:alphaModFix/>
            </a:blip>
            <a:stretch>
              <a:fillRect b="0" l="-939" r="-929" t="0"/>
            </a:stretch>
          </a:blipFill>
          <a:ln>
            <a:noFill/>
          </a:ln>
        </p:spPr>
      </p:sp>
      <p:sp>
        <p:nvSpPr>
          <p:cNvPr id="94" name="Google Shape;94;g316bef15c42_0_135"/>
          <p:cNvSpPr txBox="1"/>
          <p:nvPr/>
        </p:nvSpPr>
        <p:spPr>
          <a:xfrm>
            <a:off x="1028700" y="4977249"/>
            <a:ext cx="6764400" cy="190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2400" u="none" cap="none" strike="noStrike">
                <a:solidFill>
                  <a:srgbClr val="FFFFFF"/>
                </a:solidFill>
                <a:latin typeface="Poppins"/>
                <a:ea typeface="Poppins"/>
                <a:cs typeface="Poppins"/>
                <a:sym typeface="Poppins"/>
              </a:rPr>
              <a:t>Sårer</a:t>
            </a:r>
            <a:endParaRPr sz="1400"/>
          </a:p>
        </p:txBody>
      </p:sp>
      <p:sp>
        <p:nvSpPr>
          <p:cNvPr id="95" name="Google Shape;95;g316bef15c42_0_135"/>
          <p:cNvSpPr txBox="1"/>
          <p:nvPr/>
        </p:nvSpPr>
        <p:spPr>
          <a:xfrm>
            <a:off x="1082566" y="3382693"/>
            <a:ext cx="8790600" cy="190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2400" u="none" cap="none" strike="noStrike">
                <a:solidFill>
                  <a:srgbClr val="FFFFFF"/>
                </a:solidFill>
                <a:latin typeface="Poppins"/>
                <a:ea typeface="Poppins"/>
                <a:cs typeface="Poppins"/>
                <a:sym typeface="Poppins"/>
              </a:rPr>
              <a:t>Stillhet </a:t>
            </a:r>
            <a:endParaRPr sz="1400"/>
          </a:p>
        </p:txBody>
      </p:sp>
      <p:sp>
        <p:nvSpPr>
          <p:cNvPr id="96" name="Google Shape;96;g316bef15c42_0_135"/>
          <p:cNvSpPr txBox="1"/>
          <p:nvPr/>
        </p:nvSpPr>
        <p:spPr>
          <a:xfrm>
            <a:off x="913859" y="6912941"/>
            <a:ext cx="9102600" cy="461700"/>
          </a:xfrm>
          <a:prstGeom prst="rect">
            <a:avLst/>
          </a:prstGeom>
          <a:noFill/>
          <a:ln>
            <a:noFill/>
          </a:ln>
        </p:spPr>
        <p:txBody>
          <a:bodyPr anchorCtr="0" anchor="t" bIns="0" lIns="0" spcFirstLastPara="1" rIns="0" wrap="square" tIns="0">
            <a:spAutoFit/>
          </a:bodyPr>
          <a:lstStyle/>
          <a:p>
            <a:pPr indent="0" lvl="0" marL="0" marR="0" rtl="0" algn="l">
              <a:lnSpc>
                <a:spcPct val="127000"/>
              </a:lnSpc>
              <a:spcBef>
                <a:spcPts val="0"/>
              </a:spcBef>
              <a:spcAft>
                <a:spcPts val="0"/>
              </a:spcAft>
              <a:buNone/>
            </a:pPr>
            <a:r>
              <a:rPr b="0" i="0" lang="en-US" sz="3000" u="none" cap="none" strike="noStrike">
                <a:solidFill>
                  <a:srgbClr val="2B2B2B"/>
                </a:solidFill>
                <a:latin typeface="Poppins"/>
                <a:ea typeface="Poppins"/>
                <a:cs typeface="Poppins"/>
                <a:sym typeface="Poppins"/>
              </a:rPr>
              <a:t>Train-the-trainer Workshop</a:t>
            </a:r>
            <a:endParaRPr sz="1400"/>
          </a:p>
        </p:txBody>
      </p:sp>
      <p:pic>
        <p:nvPicPr>
          <p:cNvPr id="97" name="Google Shape;97;g316bef15c42_0_135" title="Screenshot 2025-01-28 at 10.55.11.png"/>
          <p:cNvPicPr preferRelativeResize="0"/>
          <p:nvPr/>
        </p:nvPicPr>
        <p:blipFill rotWithShape="1">
          <a:blip r:embed="rId6">
            <a:alphaModFix/>
          </a:blip>
          <a:srcRect b="4764" l="0" r="67575" t="50327"/>
          <a:stretch/>
        </p:blipFill>
        <p:spPr>
          <a:xfrm>
            <a:off x="10016450" y="0"/>
            <a:ext cx="9349652" cy="102869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16bef15c42_0_428"/>
          <p:cNvSpPr/>
          <p:nvPr/>
        </p:nvSpPr>
        <p:spPr>
          <a:xfrm>
            <a:off x="3660742" y="1524558"/>
            <a:ext cx="12667680" cy="7237883"/>
          </a:xfrm>
          <a:custGeom>
            <a:rect b="b" l="l" r="r" t="t"/>
            <a:pathLst>
              <a:path extrusionOk="0" h="7237883" w="12667680">
                <a:moveTo>
                  <a:pt x="0" y="0"/>
                </a:moveTo>
                <a:lnTo>
                  <a:pt x="12667680" y="0"/>
                </a:lnTo>
                <a:lnTo>
                  <a:pt x="12667680" y="7237884"/>
                </a:lnTo>
                <a:lnTo>
                  <a:pt x="0" y="7237884"/>
                </a:lnTo>
                <a:lnTo>
                  <a:pt x="0" y="0"/>
                </a:lnTo>
                <a:close/>
              </a:path>
            </a:pathLst>
          </a:custGeom>
          <a:blipFill rotWithShape="1">
            <a:blip r:embed="rId3">
              <a:alphaModFix/>
            </a:blip>
            <a:stretch>
              <a:fillRect b="-1219" l="-2289" r="0" t="-679"/>
            </a:stretch>
          </a:blipFill>
          <a:ln>
            <a:noFill/>
          </a:ln>
        </p:spPr>
      </p:sp>
      <p:sp>
        <p:nvSpPr>
          <p:cNvPr id="176" name="Google Shape;176;g316bef15c42_0_428"/>
          <p:cNvSpPr/>
          <p:nvPr/>
        </p:nvSpPr>
        <p:spPr>
          <a:xfrm>
            <a:off x="16328422" y="9258300"/>
            <a:ext cx="1861755" cy="930878"/>
          </a:xfrm>
          <a:custGeom>
            <a:rect b="b" l="l" r="r" t="t"/>
            <a:pathLst>
              <a:path extrusionOk="0" h="930878" w="1861755">
                <a:moveTo>
                  <a:pt x="0" y="0"/>
                </a:moveTo>
                <a:lnTo>
                  <a:pt x="1861756" y="0"/>
                </a:lnTo>
                <a:lnTo>
                  <a:pt x="1861756" y="930878"/>
                </a:lnTo>
                <a:lnTo>
                  <a:pt x="0" y="930878"/>
                </a:lnTo>
                <a:lnTo>
                  <a:pt x="0" y="0"/>
                </a:lnTo>
                <a:close/>
              </a:path>
            </a:pathLst>
          </a:custGeom>
          <a:blipFill rotWithShape="1">
            <a:blip r:embed="rId4">
              <a:alphaModFix/>
            </a:blip>
            <a:stretch>
              <a:fillRect b="0" l="0" r="0" t="0"/>
            </a:stretch>
          </a:blipFill>
          <a:ln>
            <a:noFill/>
          </a:ln>
        </p:spPr>
      </p:sp>
      <p:sp>
        <p:nvSpPr>
          <p:cNvPr id="177" name="Google Shape;177;g316bef15c42_0_428"/>
          <p:cNvSpPr txBox="1"/>
          <p:nvPr/>
        </p:nvSpPr>
        <p:spPr>
          <a:xfrm>
            <a:off x="343659" y="9925019"/>
            <a:ext cx="19935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Open Sans"/>
                <a:ea typeface="Open Sans"/>
                <a:cs typeface="Open Sans"/>
                <a:sym typeface="Open Sans"/>
              </a:rPr>
              <a:t>Kilde: Wikipedia, NIM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16bef15c42_0_513"/>
          <p:cNvSpPr/>
          <p:nvPr/>
        </p:nvSpPr>
        <p:spPr>
          <a:xfrm>
            <a:off x="16328422" y="9258300"/>
            <a:ext cx="1861755" cy="930878"/>
          </a:xfrm>
          <a:custGeom>
            <a:rect b="b" l="l" r="r" t="t"/>
            <a:pathLst>
              <a:path extrusionOk="0" h="930878" w="1861755">
                <a:moveTo>
                  <a:pt x="0" y="0"/>
                </a:moveTo>
                <a:lnTo>
                  <a:pt x="1861756" y="0"/>
                </a:lnTo>
                <a:lnTo>
                  <a:pt x="1861756" y="930878"/>
                </a:lnTo>
                <a:lnTo>
                  <a:pt x="0" y="930878"/>
                </a:lnTo>
                <a:lnTo>
                  <a:pt x="0" y="0"/>
                </a:lnTo>
                <a:close/>
              </a:path>
            </a:pathLst>
          </a:custGeom>
          <a:blipFill rotWithShape="1">
            <a:blip r:embed="rId3">
              <a:alphaModFix/>
            </a:blip>
            <a:stretch>
              <a:fillRect b="0" l="0" r="0" t="0"/>
            </a:stretch>
          </a:blipFill>
          <a:ln>
            <a:noFill/>
          </a:ln>
        </p:spPr>
      </p:sp>
      <p:sp>
        <p:nvSpPr>
          <p:cNvPr id="187" name="Google Shape;187;g316bef15c42_0_513"/>
          <p:cNvSpPr/>
          <p:nvPr/>
        </p:nvSpPr>
        <p:spPr>
          <a:xfrm>
            <a:off x="8969679" y="2710369"/>
            <a:ext cx="8289621" cy="4866262"/>
          </a:xfrm>
          <a:custGeom>
            <a:rect b="b" l="l" r="r" t="t"/>
            <a:pathLst>
              <a:path extrusionOk="0" h="4866262" w="8289621">
                <a:moveTo>
                  <a:pt x="0" y="0"/>
                </a:moveTo>
                <a:lnTo>
                  <a:pt x="8289621" y="0"/>
                </a:lnTo>
                <a:lnTo>
                  <a:pt x="8289621" y="4866262"/>
                </a:lnTo>
                <a:lnTo>
                  <a:pt x="0" y="4866262"/>
                </a:lnTo>
                <a:lnTo>
                  <a:pt x="0" y="0"/>
                </a:lnTo>
                <a:close/>
              </a:path>
            </a:pathLst>
          </a:custGeom>
          <a:blipFill rotWithShape="1">
            <a:blip r:embed="rId4">
              <a:alphaModFix/>
            </a:blip>
            <a:stretch>
              <a:fillRect b="0" l="0" r="0" t="0"/>
            </a:stretch>
          </a:blipFill>
          <a:ln>
            <a:noFill/>
          </a:ln>
        </p:spPr>
      </p:sp>
      <p:sp>
        <p:nvSpPr>
          <p:cNvPr id="188" name="Google Shape;188;g316bef15c42_0_513"/>
          <p:cNvSpPr txBox="1"/>
          <p:nvPr/>
        </p:nvSpPr>
        <p:spPr>
          <a:xfrm>
            <a:off x="1340436" y="2124175"/>
            <a:ext cx="6945600" cy="6893700"/>
          </a:xfrm>
          <a:prstGeom prst="rect">
            <a:avLst/>
          </a:prstGeom>
          <a:noFill/>
          <a:ln>
            <a:noFill/>
          </a:ln>
        </p:spPr>
        <p:txBody>
          <a:bodyPr anchorCtr="0" anchor="t" bIns="0" lIns="0" spcFirstLastPara="1" rIns="0" wrap="square" tIns="0">
            <a:spAutoFit/>
          </a:bodyPr>
          <a:lstStyle/>
          <a:p>
            <a:pPr indent="0" lvl="0" marL="0" marR="0" rtl="0" algn="ctr">
              <a:lnSpc>
                <a:spcPct val="149988"/>
              </a:lnSpc>
              <a:spcBef>
                <a:spcPts val="0"/>
              </a:spcBef>
              <a:spcAft>
                <a:spcPts val="0"/>
              </a:spcAft>
              <a:buNone/>
            </a:pPr>
            <a:r>
              <a:rPr b="0" i="0" lang="en-US" sz="4479" u="none" cap="none" strike="noStrike">
                <a:solidFill>
                  <a:srgbClr val="191919"/>
                </a:solidFill>
                <a:latin typeface="Libre Baskerville"/>
                <a:ea typeface="Libre Baskerville"/>
                <a:cs typeface="Libre Baskerville"/>
                <a:sym typeface="Libre Baskerville"/>
              </a:rPr>
              <a:t>«</a:t>
            </a:r>
            <a:r>
              <a:rPr b="0" i="0" lang="en-US" sz="4479" u="none" cap="none" strike="noStrike">
                <a:solidFill>
                  <a:srgbClr val="E28F89"/>
                </a:solidFill>
                <a:latin typeface="Libre Baskerville"/>
                <a:ea typeface="Libre Baskerville"/>
                <a:cs typeface="Libre Baskerville"/>
                <a:sym typeface="Libre Baskerville"/>
              </a:rPr>
              <a:t>Tilskuerintervensjon</a:t>
            </a:r>
            <a:r>
              <a:rPr b="0" i="0" lang="en-US" sz="4479" u="none" cap="none" strike="noStrike">
                <a:solidFill>
                  <a:srgbClr val="191919"/>
                </a:solidFill>
                <a:latin typeface="Libre Baskerville"/>
                <a:ea typeface="Libre Baskerville"/>
                <a:cs typeface="Libre Baskerville"/>
                <a:sym typeface="Libre Baskerville"/>
              </a:rPr>
              <a:t>» går ut på at personer som observerer skadelige hendelser griper inn eller gjør noe for å støtte ofrene. </a:t>
            </a:r>
            <a:endParaRPr/>
          </a:p>
          <a:p>
            <a:pPr indent="0" lvl="0" marL="0" marR="0" rtl="0" algn="ctr">
              <a:lnSpc>
                <a:spcPct val="149988"/>
              </a:lnSpc>
              <a:spcBef>
                <a:spcPts val="0"/>
              </a:spcBef>
              <a:spcAft>
                <a:spcPts val="0"/>
              </a:spcAft>
              <a:buNone/>
            </a:pPr>
            <a:r>
              <a:t/>
            </a:r>
            <a:endParaRPr b="0" i="0" sz="4479" u="none" cap="none" strike="noStrike">
              <a:solidFill>
                <a:srgbClr val="191919"/>
              </a:solidFill>
              <a:latin typeface="Libre Baskerville"/>
              <a:ea typeface="Libre Baskerville"/>
              <a:cs typeface="Libre Baskerville"/>
              <a:sym typeface="Libre Baskerville"/>
            </a:endParaRPr>
          </a:p>
        </p:txBody>
      </p:sp>
      <p:sp>
        <p:nvSpPr>
          <p:cNvPr id="189" name="Google Shape;189;g316bef15c42_0_513"/>
          <p:cNvSpPr txBox="1"/>
          <p:nvPr/>
        </p:nvSpPr>
        <p:spPr>
          <a:xfrm>
            <a:off x="343659" y="9925019"/>
            <a:ext cx="19935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Open Sans"/>
                <a:ea typeface="Open Sans"/>
                <a:cs typeface="Open Sans"/>
                <a:sym typeface="Open Sans"/>
              </a:rPr>
              <a:t>Kilde: Wikipedia, NIM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EF"/>
        </a:solidFill>
      </p:bgPr>
    </p:bg>
    <p:spTree>
      <p:nvGrpSpPr>
        <p:cNvPr id="197" name="Shape 197"/>
        <p:cNvGrpSpPr/>
        <p:nvPr/>
      </p:nvGrpSpPr>
      <p:grpSpPr>
        <a:xfrm>
          <a:off x="0" y="0"/>
          <a:ext cx="0" cy="0"/>
          <a:chOff x="0" y="0"/>
          <a:chExt cx="0" cy="0"/>
        </a:xfrm>
      </p:grpSpPr>
      <p:sp>
        <p:nvSpPr>
          <p:cNvPr id="198" name="Google Shape;198;p10"/>
          <p:cNvSpPr txBox="1"/>
          <p:nvPr/>
        </p:nvSpPr>
        <p:spPr>
          <a:xfrm>
            <a:off x="456603" y="2128413"/>
            <a:ext cx="10523013" cy="5906348"/>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US" sz="6716" u="none" cap="none" strike="noStrike">
                <a:solidFill>
                  <a:srgbClr val="E28F89"/>
                </a:solidFill>
                <a:latin typeface="Libre Baskerville"/>
                <a:ea typeface="Libre Baskerville"/>
                <a:cs typeface="Libre Baskerville"/>
                <a:sym typeface="Libre Baskerville"/>
              </a:rPr>
              <a:t>Stillhet Sårer </a:t>
            </a:r>
            <a:r>
              <a:rPr b="1" i="0" lang="en-US" sz="6716" u="sng" cap="none" strike="noStrike">
                <a:solidFill>
                  <a:srgbClr val="E28F89"/>
                </a:solidFill>
                <a:latin typeface="Libre Baskerville"/>
                <a:ea typeface="Libre Baskerville"/>
                <a:cs typeface="Libre Baskerville"/>
                <a:sym typeface="Libre Baskerville"/>
              </a:rPr>
              <a:t>Rapporten</a:t>
            </a:r>
            <a:r>
              <a:rPr b="1" i="0" lang="en-US" sz="6716" u="none" cap="none" strike="noStrike">
                <a:solidFill>
                  <a:srgbClr val="E28F89"/>
                </a:solidFill>
                <a:latin typeface="Libre Baskerville"/>
                <a:ea typeface="Libre Baskerville"/>
                <a:cs typeface="Libre Baskerville"/>
                <a:sym typeface="Libre Baskerville"/>
              </a:rPr>
              <a:t> </a:t>
            </a:r>
            <a:endParaRPr/>
          </a:p>
          <a:p>
            <a:pPr indent="0" lvl="0" marL="0" marR="0" rtl="0" algn="ctr">
              <a:lnSpc>
                <a:spcPct val="140008"/>
              </a:lnSpc>
              <a:spcBef>
                <a:spcPts val="0"/>
              </a:spcBef>
              <a:spcAft>
                <a:spcPts val="0"/>
              </a:spcAft>
              <a:buNone/>
            </a:pPr>
            <a:r>
              <a:rPr b="1" i="0" lang="en-US" sz="6716" u="none" cap="none" strike="noStrike">
                <a:solidFill>
                  <a:srgbClr val="E28F89"/>
                </a:solidFill>
                <a:latin typeface="Libre Baskerville"/>
                <a:ea typeface="Libre Baskerville"/>
                <a:cs typeface="Libre Baskerville"/>
                <a:sym typeface="Libre Baskerville"/>
              </a:rPr>
              <a:t>og </a:t>
            </a:r>
            <a:endParaRPr/>
          </a:p>
          <a:p>
            <a:pPr indent="0" lvl="0" marL="0" marR="0" rtl="0" algn="ctr">
              <a:lnSpc>
                <a:spcPct val="140008"/>
              </a:lnSpc>
              <a:spcBef>
                <a:spcPts val="0"/>
              </a:spcBef>
              <a:spcAft>
                <a:spcPts val="0"/>
              </a:spcAft>
              <a:buNone/>
            </a:pPr>
            <a:r>
              <a:rPr b="1" i="0" lang="en-US" sz="6716" u="none" cap="none" strike="noStrike">
                <a:solidFill>
                  <a:srgbClr val="E28F89"/>
                </a:solidFill>
                <a:latin typeface="Libre Baskerville"/>
                <a:ea typeface="Libre Baskerville"/>
                <a:cs typeface="Libre Baskerville"/>
                <a:sym typeface="Libre Baskerville"/>
              </a:rPr>
              <a:t>funn fra </a:t>
            </a:r>
            <a:r>
              <a:rPr b="1" i="0" lang="en-US" sz="6716" u="sng" cap="none" strike="noStrike">
                <a:solidFill>
                  <a:srgbClr val="E28F89"/>
                </a:solidFill>
                <a:latin typeface="Libre Baskerville"/>
                <a:ea typeface="Libre Baskerville"/>
                <a:cs typeface="Libre Baskerville"/>
                <a:sym typeface="Libre Baskerville"/>
              </a:rPr>
              <a:t>Kantar  undersøkelse</a:t>
            </a:r>
            <a:r>
              <a:rPr b="1" i="0" lang="en-US" sz="6716" u="none" cap="none" strike="noStrike">
                <a:solidFill>
                  <a:srgbClr val="E28F89"/>
                </a:solidFill>
                <a:latin typeface="Libre Baskerville"/>
                <a:ea typeface="Libre Baskerville"/>
                <a:cs typeface="Libre Baskerville"/>
                <a:sym typeface="Libre Baskerville"/>
              </a:rPr>
              <a:t> </a:t>
            </a:r>
            <a:endParaRPr/>
          </a:p>
        </p:txBody>
      </p:sp>
      <p:sp>
        <p:nvSpPr>
          <p:cNvPr id="199" name="Google Shape;199;p10"/>
          <p:cNvSpPr/>
          <p:nvPr/>
        </p:nvSpPr>
        <p:spPr>
          <a:xfrm>
            <a:off x="11276021" y="1884227"/>
            <a:ext cx="4680626" cy="6491512"/>
          </a:xfrm>
          <a:custGeom>
            <a:rect b="b" l="l" r="r" t="t"/>
            <a:pathLst>
              <a:path extrusionOk="0" h="6491512" w="4680626">
                <a:moveTo>
                  <a:pt x="0" y="0"/>
                </a:moveTo>
                <a:lnTo>
                  <a:pt x="4680626" y="0"/>
                </a:lnTo>
                <a:lnTo>
                  <a:pt x="4680626" y="6491512"/>
                </a:lnTo>
                <a:lnTo>
                  <a:pt x="0" y="6491512"/>
                </a:lnTo>
                <a:lnTo>
                  <a:pt x="0" y="0"/>
                </a:lnTo>
                <a:close/>
              </a:path>
            </a:pathLst>
          </a:custGeom>
          <a:blipFill rotWithShape="1">
            <a:blip r:embed="rId3">
              <a:alphaModFix/>
            </a:blip>
            <a:stretch>
              <a:fillRect b="-3038" l="-6799" r="-12488" t="0"/>
            </a:stretch>
          </a:blipFill>
          <a:ln>
            <a:noFill/>
          </a:ln>
        </p:spPr>
      </p:sp>
      <p:sp>
        <p:nvSpPr>
          <p:cNvPr id="200" name="Google Shape;200;p10"/>
          <p:cNvSpPr/>
          <p:nvPr/>
        </p:nvSpPr>
        <p:spPr>
          <a:xfrm>
            <a:off x="16328422" y="9258300"/>
            <a:ext cx="1861755" cy="930878"/>
          </a:xfrm>
          <a:custGeom>
            <a:rect b="b" l="l" r="r" t="t"/>
            <a:pathLst>
              <a:path extrusionOk="0" h="930878" w="1861755">
                <a:moveTo>
                  <a:pt x="0" y="0"/>
                </a:moveTo>
                <a:lnTo>
                  <a:pt x="1861756" y="0"/>
                </a:lnTo>
                <a:lnTo>
                  <a:pt x="1861756" y="930878"/>
                </a:lnTo>
                <a:lnTo>
                  <a:pt x="0" y="93087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p:nvPr/>
        </p:nvSpPr>
        <p:spPr>
          <a:xfrm>
            <a:off x="0" y="405447"/>
            <a:ext cx="18288000" cy="9737903"/>
          </a:xfrm>
          <a:custGeom>
            <a:rect b="b" l="l" r="r" t="t"/>
            <a:pathLst>
              <a:path extrusionOk="0" h="9737903" w="18288000">
                <a:moveTo>
                  <a:pt x="0" y="0"/>
                </a:moveTo>
                <a:lnTo>
                  <a:pt x="18288000" y="0"/>
                </a:lnTo>
                <a:lnTo>
                  <a:pt x="18288000" y="9737903"/>
                </a:lnTo>
                <a:lnTo>
                  <a:pt x="0" y="9737903"/>
                </a:lnTo>
                <a:lnTo>
                  <a:pt x="0" y="0"/>
                </a:lnTo>
                <a:close/>
              </a:path>
            </a:pathLst>
          </a:custGeom>
          <a:blipFill rotWithShape="1">
            <a:blip r:embed="rId3">
              <a:alphaModFix/>
            </a:blip>
            <a:stretch>
              <a:fillRect b="0" l="-1380" r="-1379" t="0"/>
            </a:stretch>
          </a:blipFill>
          <a:ln>
            <a:noFill/>
          </a:ln>
        </p:spPr>
      </p:sp>
      <p:sp>
        <p:nvSpPr>
          <p:cNvPr id="210" name="Google Shape;210;p11"/>
          <p:cNvSpPr txBox="1"/>
          <p:nvPr/>
        </p:nvSpPr>
        <p:spPr>
          <a:xfrm>
            <a:off x="-1004594" y="10002032"/>
            <a:ext cx="4806353" cy="209760"/>
          </a:xfrm>
          <a:prstGeom prst="rect">
            <a:avLst/>
          </a:prstGeom>
          <a:noFill/>
          <a:ln>
            <a:noFill/>
          </a:ln>
        </p:spPr>
        <p:txBody>
          <a:bodyPr anchorCtr="0" anchor="t" bIns="0" lIns="0" spcFirstLastPara="1" rIns="0" wrap="square" tIns="0">
            <a:spAutoFit/>
          </a:bodyPr>
          <a:lstStyle/>
          <a:p>
            <a:pPr indent="0" lvl="0" marL="0" marR="0" rtl="0" algn="ctr">
              <a:lnSpc>
                <a:spcPct val="140053"/>
              </a:lnSpc>
              <a:spcBef>
                <a:spcPts val="0"/>
              </a:spcBef>
              <a:spcAft>
                <a:spcPts val="0"/>
              </a:spcAft>
              <a:buNone/>
            </a:pPr>
            <a:r>
              <a:rPr b="0" i="0" lang="en-US" sz="1116" u="none" cap="none" strike="noStrike">
                <a:solidFill>
                  <a:srgbClr val="000000"/>
                </a:solidFill>
                <a:latin typeface="Avenir"/>
                <a:ea typeface="Avenir"/>
                <a:cs typeface="Avenir"/>
                <a:sym typeface="Avenir"/>
              </a:rPr>
              <a:t>Kilde: Stille i møte med hets (NIM)</a:t>
            </a:r>
            <a:endParaRPr/>
          </a:p>
        </p:txBody>
      </p:sp>
      <p:sp>
        <p:nvSpPr>
          <p:cNvPr id="211" name="Google Shape;211;p11"/>
          <p:cNvSpPr txBox="1"/>
          <p:nvPr/>
        </p:nvSpPr>
        <p:spPr>
          <a:xfrm>
            <a:off x="-1691116" y="386608"/>
            <a:ext cx="7966364" cy="1160359"/>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US" sz="6816" u="none" cap="none" strike="noStrike">
                <a:solidFill>
                  <a:srgbClr val="E28F89"/>
                </a:solidFill>
                <a:latin typeface="Libre Baskerville"/>
                <a:ea typeface="Libre Baskerville"/>
                <a:cs typeface="Libre Baskerville"/>
                <a:sym typeface="Libre Baskerville"/>
              </a:rPr>
              <a:t>Hvem?</a:t>
            </a:r>
            <a:endParaRPr/>
          </a:p>
        </p:txBody>
      </p:sp>
      <p:sp>
        <p:nvSpPr>
          <p:cNvPr id="212" name="Google Shape;212;p11"/>
          <p:cNvSpPr/>
          <p:nvPr/>
        </p:nvSpPr>
        <p:spPr>
          <a:xfrm>
            <a:off x="242286" y="1585067"/>
            <a:ext cx="4096703" cy="644843"/>
          </a:xfrm>
          <a:custGeom>
            <a:rect b="b" l="l" r="r" t="t"/>
            <a:pathLst>
              <a:path extrusionOk="0" h="859790" w="5462270">
                <a:moveTo>
                  <a:pt x="119380" y="0"/>
                </a:moveTo>
                <a:cubicBezTo>
                  <a:pt x="5462270" y="116840"/>
                  <a:pt x="5462270" y="339090"/>
                  <a:pt x="5345430" y="457200"/>
                </a:cubicBezTo>
                <a:cubicBezTo>
                  <a:pt x="4947920" y="854710"/>
                  <a:pt x="518160" y="859790"/>
                  <a:pt x="119380" y="461010"/>
                </a:cubicBezTo>
                <a:cubicBezTo>
                  <a:pt x="0" y="342900"/>
                  <a:pt x="119380" y="0"/>
                  <a:pt x="119380" y="0"/>
                </a:cubicBezTo>
              </a:path>
            </a:pathLst>
          </a:custGeom>
          <a:solidFill>
            <a:srgbClr val="E28F89">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3"/>
          <p:cNvSpPr/>
          <p:nvPr/>
        </p:nvSpPr>
        <p:spPr>
          <a:xfrm>
            <a:off x="431136" y="-616680"/>
            <a:ext cx="17425728" cy="10903680"/>
          </a:xfrm>
          <a:custGeom>
            <a:rect b="b" l="l" r="r" t="t"/>
            <a:pathLst>
              <a:path extrusionOk="0" h="10903680" w="17425728">
                <a:moveTo>
                  <a:pt x="0" y="0"/>
                </a:moveTo>
                <a:lnTo>
                  <a:pt x="17425728" y="0"/>
                </a:lnTo>
                <a:lnTo>
                  <a:pt x="17425728" y="10903680"/>
                </a:lnTo>
                <a:lnTo>
                  <a:pt x="0" y="10903680"/>
                </a:lnTo>
                <a:lnTo>
                  <a:pt x="0" y="0"/>
                </a:lnTo>
                <a:close/>
              </a:path>
            </a:pathLst>
          </a:custGeom>
          <a:blipFill rotWithShape="1">
            <a:blip r:embed="rId3">
              <a:alphaModFix/>
            </a:blip>
            <a:stretch>
              <a:fillRect b="0" l="-568" r="-7785" t="0"/>
            </a:stretch>
          </a:blipFill>
          <a:ln>
            <a:noFill/>
          </a:ln>
        </p:spPr>
      </p:sp>
      <p:sp>
        <p:nvSpPr>
          <p:cNvPr id="222" name="Google Shape;222;p13"/>
          <p:cNvSpPr/>
          <p:nvPr/>
        </p:nvSpPr>
        <p:spPr>
          <a:xfrm>
            <a:off x="147715" y="1719256"/>
            <a:ext cx="4096703" cy="644842"/>
          </a:xfrm>
          <a:custGeom>
            <a:rect b="b" l="l" r="r" t="t"/>
            <a:pathLst>
              <a:path extrusionOk="0" h="859790" w="5462270">
                <a:moveTo>
                  <a:pt x="119380" y="0"/>
                </a:moveTo>
                <a:cubicBezTo>
                  <a:pt x="5462270" y="116840"/>
                  <a:pt x="5462270" y="339090"/>
                  <a:pt x="5345430" y="457200"/>
                </a:cubicBezTo>
                <a:cubicBezTo>
                  <a:pt x="4947920" y="854710"/>
                  <a:pt x="518160" y="859790"/>
                  <a:pt x="119380" y="461010"/>
                </a:cubicBezTo>
                <a:cubicBezTo>
                  <a:pt x="0" y="342900"/>
                  <a:pt x="119380" y="0"/>
                  <a:pt x="119380" y="0"/>
                </a:cubicBezTo>
              </a:path>
            </a:pathLst>
          </a:custGeom>
          <a:solidFill>
            <a:srgbClr val="E28F89">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txBox="1"/>
          <p:nvPr/>
        </p:nvSpPr>
        <p:spPr>
          <a:xfrm>
            <a:off x="-1785687" y="520798"/>
            <a:ext cx="7966364" cy="1160359"/>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US" sz="6816" u="none" cap="none" strike="noStrike">
                <a:solidFill>
                  <a:srgbClr val="E28F89"/>
                </a:solidFill>
                <a:latin typeface="Libre Baskerville"/>
                <a:ea typeface="Libre Baskerville"/>
                <a:cs typeface="Libre Baskerville"/>
                <a:sym typeface="Libre Baskerville"/>
              </a:rPr>
              <a:t>Hva?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nvSpPr>
        <p:spPr>
          <a:xfrm>
            <a:off x="-1691116" y="99482"/>
            <a:ext cx="7966364" cy="929218"/>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5416" u="none" cap="none" strike="noStrike">
                <a:solidFill>
                  <a:srgbClr val="E28F89"/>
                </a:solidFill>
                <a:latin typeface="Libre Baskerville"/>
                <a:ea typeface="Libre Baskerville"/>
                <a:cs typeface="Libre Baskerville"/>
                <a:sym typeface="Libre Baskerville"/>
              </a:rPr>
              <a:t>Hvorfor?</a:t>
            </a:r>
            <a:endParaRPr/>
          </a:p>
        </p:txBody>
      </p:sp>
      <p:sp>
        <p:nvSpPr>
          <p:cNvPr id="229" name="Google Shape;229;p14"/>
          <p:cNvSpPr/>
          <p:nvPr/>
        </p:nvSpPr>
        <p:spPr>
          <a:xfrm>
            <a:off x="242286" y="1066800"/>
            <a:ext cx="4096703" cy="644842"/>
          </a:xfrm>
          <a:custGeom>
            <a:rect b="b" l="l" r="r" t="t"/>
            <a:pathLst>
              <a:path extrusionOk="0" h="859790" w="5462270">
                <a:moveTo>
                  <a:pt x="119380" y="0"/>
                </a:moveTo>
                <a:cubicBezTo>
                  <a:pt x="5462270" y="116840"/>
                  <a:pt x="5462270" y="339090"/>
                  <a:pt x="5345430" y="457200"/>
                </a:cubicBezTo>
                <a:cubicBezTo>
                  <a:pt x="4947920" y="854710"/>
                  <a:pt x="518160" y="859790"/>
                  <a:pt x="119380" y="461010"/>
                </a:cubicBezTo>
                <a:cubicBezTo>
                  <a:pt x="0" y="342900"/>
                  <a:pt x="119380" y="0"/>
                  <a:pt x="119380" y="0"/>
                </a:cubicBezTo>
              </a:path>
            </a:pathLst>
          </a:custGeom>
          <a:solidFill>
            <a:srgbClr val="E28F89">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
          <p:cNvSpPr/>
          <p:nvPr/>
        </p:nvSpPr>
        <p:spPr>
          <a:xfrm>
            <a:off x="0" y="1451610"/>
            <a:ext cx="17603970" cy="8835390"/>
          </a:xfrm>
          <a:custGeom>
            <a:rect b="b" l="l" r="r" t="t"/>
            <a:pathLst>
              <a:path extrusionOk="0" h="8835390" w="17603970">
                <a:moveTo>
                  <a:pt x="0" y="0"/>
                </a:moveTo>
                <a:lnTo>
                  <a:pt x="17603970" y="0"/>
                </a:lnTo>
                <a:lnTo>
                  <a:pt x="17603970" y="8835390"/>
                </a:lnTo>
                <a:lnTo>
                  <a:pt x="0" y="8835390"/>
                </a:lnTo>
                <a:lnTo>
                  <a:pt x="0" y="0"/>
                </a:lnTo>
                <a:close/>
              </a:path>
            </a:pathLst>
          </a:custGeom>
          <a:blipFill rotWithShape="1">
            <a:blip r:embed="rId3">
              <a:alphaModFix/>
            </a:blip>
            <a:stretch>
              <a:fillRect b="-4871" l="0" r="0" t="-5426"/>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EF"/>
        </a:solidFill>
      </p:bgPr>
    </p:bg>
    <p:spTree>
      <p:nvGrpSpPr>
        <p:cNvPr id="238" name="Shape 238"/>
        <p:cNvGrpSpPr/>
        <p:nvPr/>
      </p:nvGrpSpPr>
      <p:grpSpPr>
        <a:xfrm>
          <a:off x="0" y="0"/>
          <a:ext cx="0" cy="0"/>
          <a:chOff x="0" y="0"/>
          <a:chExt cx="0" cy="0"/>
        </a:xfrm>
      </p:grpSpPr>
      <p:sp>
        <p:nvSpPr>
          <p:cNvPr id="239" name="Google Shape;239;g316bef15c42_0_599"/>
          <p:cNvSpPr/>
          <p:nvPr/>
        </p:nvSpPr>
        <p:spPr>
          <a:xfrm>
            <a:off x="485869" y="1869235"/>
            <a:ext cx="17240062" cy="7197726"/>
          </a:xfrm>
          <a:custGeom>
            <a:rect b="b" l="l" r="r" t="t"/>
            <a:pathLst>
              <a:path extrusionOk="0" h="7197726" w="17240062">
                <a:moveTo>
                  <a:pt x="0" y="0"/>
                </a:moveTo>
                <a:lnTo>
                  <a:pt x="17240062" y="0"/>
                </a:lnTo>
                <a:lnTo>
                  <a:pt x="17240062" y="7197726"/>
                </a:lnTo>
                <a:lnTo>
                  <a:pt x="0" y="7197726"/>
                </a:lnTo>
                <a:lnTo>
                  <a:pt x="0" y="0"/>
                </a:lnTo>
                <a:close/>
              </a:path>
            </a:pathLst>
          </a:custGeom>
          <a:blipFill rotWithShape="1">
            <a:blip r:embed="rId3">
              <a:alphaModFix/>
            </a:blip>
            <a:stretch>
              <a:fillRect b="0" l="0" r="0" t="0"/>
            </a:stretch>
          </a:blipFill>
          <a:ln>
            <a:noFill/>
          </a:ln>
        </p:spPr>
      </p:sp>
      <p:sp>
        <p:nvSpPr>
          <p:cNvPr id="240" name="Google Shape;240;g316bef15c42_0_599"/>
          <p:cNvSpPr/>
          <p:nvPr/>
        </p:nvSpPr>
        <p:spPr>
          <a:xfrm>
            <a:off x="16328422" y="9258300"/>
            <a:ext cx="1861755" cy="930878"/>
          </a:xfrm>
          <a:custGeom>
            <a:rect b="b" l="l" r="r" t="t"/>
            <a:pathLst>
              <a:path extrusionOk="0" h="930878" w="1861755">
                <a:moveTo>
                  <a:pt x="0" y="0"/>
                </a:moveTo>
                <a:lnTo>
                  <a:pt x="1861756" y="0"/>
                </a:lnTo>
                <a:lnTo>
                  <a:pt x="1861756" y="930878"/>
                </a:lnTo>
                <a:lnTo>
                  <a:pt x="0" y="930878"/>
                </a:lnTo>
                <a:lnTo>
                  <a:pt x="0" y="0"/>
                </a:lnTo>
                <a:close/>
              </a:path>
            </a:pathLst>
          </a:custGeom>
          <a:blipFill rotWithShape="1">
            <a:blip r:embed="rId4">
              <a:alphaModFix/>
            </a:blip>
            <a:stretch>
              <a:fillRect b="0" l="0" r="0" t="0"/>
            </a:stretch>
          </a:blipFill>
          <a:ln>
            <a:noFill/>
          </a:ln>
        </p:spPr>
      </p:sp>
      <p:sp>
        <p:nvSpPr>
          <p:cNvPr id="241" name="Google Shape;241;g316bef15c42_0_599"/>
          <p:cNvSpPr txBox="1"/>
          <p:nvPr/>
        </p:nvSpPr>
        <p:spPr>
          <a:xfrm>
            <a:off x="-659536" y="9920363"/>
            <a:ext cx="4806300" cy="218100"/>
          </a:xfrm>
          <a:prstGeom prst="rect">
            <a:avLst/>
          </a:prstGeom>
          <a:noFill/>
          <a:ln>
            <a:noFill/>
          </a:ln>
        </p:spPr>
        <p:txBody>
          <a:bodyPr anchorCtr="0" anchor="t" bIns="0" lIns="0" spcFirstLastPara="1" rIns="0" wrap="square" tIns="0">
            <a:spAutoFit/>
          </a:bodyPr>
          <a:lstStyle/>
          <a:p>
            <a:pPr indent="0" lvl="0" marL="0" marR="0" rtl="0" algn="ctr">
              <a:lnSpc>
                <a:spcPct val="140042"/>
              </a:lnSpc>
              <a:spcBef>
                <a:spcPts val="0"/>
              </a:spcBef>
              <a:spcAft>
                <a:spcPts val="0"/>
              </a:spcAft>
              <a:buNone/>
            </a:pPr>
            <a:r>
              <a:rPr b="0" i="0" lang="en-US" sz="1416" u="none" cap="none" strike="noStrike">
                <a:solidFill>
                  <a:srgbClr val="000000"/>
                </a:solidFill>
                <a:latin typeface="Avenir"/>
                <a:ea typeface="Avenir"/>
                <a:cs typeface="Avenir"/>
                <a:sym typeface="Avenir"/>
              </a:rPr>
              <a:t>Kilde: Stille i møte med hets (NIM)</a:t>
            </a:r>
            <a:endParaRPr/>
          </a:p>
        </p:txBody>
      </p:sp>
      <p:sp>
        <p:nvSpPr>
          <p:cNvPr id="242" name="Google Shape;242;g316bef15c42_0_599"/>
          <p:cNvSpPr txBox="1"/>
          <p:nvPr/>
        </p:nvSpPr>
        <p:spPr>
          <a:xfrm>
            <a:off x="1161938" y="828675"/>
            <a:ext cx="7350600" cy="8004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199" u="none" cap="none" strike="noStrike">
                <a:solidFill>
                  <a:srgbClr val="E28F89"/>
                </a:solidFill>
                <a:latin typeface="Avenir"/>
                <a:ea typeface="Avenir"/>
                <a:cs typeface="Avenir"/>
                <a:sym typeface="Avenir"/>
              </a:rPr>
              <a:t>Hvorfor er dette viktig?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EF"/>
        </a:solidFill>
      </p:bgPr>
    </p:bg>
    <p:spTree>
      <p:nvGrpSpPr>
        <p:cNvPr id="250" name="Shape 250"/>
        <p:cNvGrpSpPr/>
        <p:nvPr/>
      </p:nvGrpSpPr>
      <p:grpSpPr>
        <a:xfrm>
          <a:off x="0" y="0"/>
          <a:ext cx="0" cy="0"/>
          <a:chOff x="0" y="0"/>
          <a:chExt cx="0" cy="0"/>
        </a:xfrm>
      </p:grpSpPr>
      <p:sp>
        <p:nvSpPr>
          <p:cNvPr id="251" name="Google Shape;251;p15"/>
          <p:cNvSpPr txBox="1"/>
          <p:nvPr/>
        </p:nvSpPr>
        <p:spPr>
          <a:xfrm>
            <a:off x="0" y="3132666"/>
            <a:ext cx="18288000" cy="3888319"/>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7416" u="none" cap="none" strike="noStrike">
                <a:solidFill>
                  <a:srgbClr val="E28F89"/>
                </a:solidFill>
                <a:latin typeface="Libre Baskerville"/>
                <a:ea typeface="Libre Baskerville"/>
                <a:cs typeface="Libre Baskerville"/>
                <a:sym typeface="Libre Baskerville"/>
              </a:rPr>
              <a:t>Fordomspyramiden</a:t>
            </a:r>
            <a:r>
              <a:rPr b="0" i="0" lang="en-US" sz="7416" u="none" cap="none" strike="noStrike">
                <a:solidFill>
                  <a:srgbClr val="443742"/>
                </a:solidFill>
                <a:latin typeface="Libre Baskerville"/>
                <a:ea typeface="Libre Baskerville"/>
                <a:cs typeface="Libre Baskerville"/>
                <a:sym typeface="Libre Baskerville"/>
              </a:rPr>
              <a:t>: Et rammeverk for å forstå </a:t>
            </a:r>
            <a:r>
              <a:rPr b="0" i="0" lang="en-US" sz="7416" u="sng" cap="none" strike="noStrike">
                <a:solidFill>
                  <a:srgbClr val="E28F89"/>
                </a:solidFill>
                <a:latin typeface="Libre Baskerville"/>
                <a:ea typeface="Libre Baskerville"/>
                <a:cs typeface="Libre Baskerville"/>
                <a:sym typeface="Libre Baskerville"/>
              </a:rPr>
              <a:t>rasisme, diskriminering </a:t>
            </a:r>
            <a:r>
              <a:rPr b="0" i="0" lang="en-US" sz="7416" u="none" cap="none" strike="noStrike">
                <a:solidFill>
                  <a:srgbClr val="443742"/>
                </a:solidFill>
                <a:latin typeface="Libre Baskerville"/>
                <a:ea typeface="Libre Baskerville"/>
                <a:cs typeface="Libre Baskerville"/>
                <a:sym typeface="Libre Baskerville"/>
              </a:rPr>
              <a:t>og </a:t>
            </a:r>
            <a:r>
              <a:rPr b="0" i="0" lang="en-US" sz="7416" u="sng" cap="none" strike="noStrike">
                <a:solidFill>
                  <a:srgbClr val="E28F89"/>
                </a:solidFill>
                <a:latin typeface="Libre Baskerville"/>
                <a:ea typeface="Libre Baskerville"/>
                <a:cs typeface="Libre Baskerville"/>
                <a:sym typeface="Libre Baskerville"/>
              </a:rPr>
              <a:t>hatefulle ytringer</a:t>
            </a:r>
            <a:endParaRPr/>
          </a:p>
        </p:txBody>
      </p:sp>
      <p:sp>
        <p:nvSpPr>
          <p:cNvPr id="252" name="Google Shape;252;p15"/>
          <p:cNvSpPr/>
          <p:nvPr/>
        </p:nvSpPr>
        <p:spPr>
          <a:xfrm>
            <a:off x="16328422" y="9258300"/>
            <a:ext cx="1861755" cy="930878"/>
          </a:xfrm>
          <a:custGeom>
            <a:rect b="b" l="l" r="r" t="t"/>
            <a:pathLst>
              <a:path extrusionOk="0" h="930878" w="1861755">
                <a:moveTo>
                  <a:pt x="0" y="0"/>
                </a:moveTo>
                <a:lnTo>
                  <a:pt x="1861756" y="0"/>
                </a:lnTo>
                <a:lnTo>
                  <a:pt x="1861756" y="930878"/>
                </a:lnTo>
                <a:lnTo>
                  <a:pt x="0" y="930878"/>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EF"/>
        </a:solidFill>
      </p:bgPr>
    </p:bg>
    <p:spTree>
      <p:nvGrpSpPr>
        <p:cNvPr id="260" name="Shape 260"/>
        <p:cNvGrpSpPr/>
        <p:nvPr/>
      </p:nvGrpSpPr>
      <p:grpSpPr>
        <a:xfrm>
          <a:off x="0" y="0"/>
          <a:ext cx="0" cy="0"/>
          <a:chOff x="0" y="0"/>
          <a:chExt cx="0" cy="0"/>
        </a:xfrm>
      </p:grpSpPr>
      <p:sp>
        <p:nvSpPr>
          <p:cNvPr id="261" name="Google Shape;261;p16"/>
          <p:cNvSpPr/>
          <p:nvPr/>
        </p:nvSpPr>
        <p:spPr>
          <a:xfrm>
            <a:off x="1226273" y="-314810"/>
            <a:ext cx="15778272" cy="10307414"/>
          </a:xfrm>
          <a:custGeom>
            <a:rect b="b" l="l" r="r" t="t"/>
            <a:pathLst>
              <a:path extrusionOk="0" h="10307414" w="15778272">
                <a:moveTo>
                  <a:pt x="0" y="0"/>
                </a:moveTo>
                <a:lnTo>
                  <a:pt x="15778272" y="0"/>
                </a:lnTo>
                <a:lnTo>
                  <a:pt x="15778272" y="10307414"/>
                </a:lnTo>
                <a:lnTo>
                  <a:pt x="0" y="10307414"/>
                </a:lnTo>
                <a:lnTo>
                  <a:pt x="0" y="0"/>
                </a:lnTo>
                <a:close/>
              </a:path>
            </a:pathLst>
          </a:custGeom>
          <a:blipFill rotWithShape="1">
            <a:blip r:embed="rId3">
              <a:alphaModFix/>
            </a:blip>
            <a:stretch>
              <a:fillRect b="0" l="0" r="0" t="0"/>
            </a:stretch>
          </a:blipFill>
          <a:ln>
            <a:noFill/>
          </a:ln>
        </p:spPr>
      </p:sp>
      <p:sp>
        <p:nvSpPr>
          <p:cNvPr id="262" name="Google Shape;262;p16"/>
          <p:cNvSpPr txBox="1"/>
          <p:nvPr/>
        </p:nvSpPr>
        <p:spPr>
          <a:xfrm>
            <a:off x="-988096" y="9863912"/>
            <a:ext cx="4806353" cy="209760"/>
          </a:xfrm>
          <a:prstGeom prst="rect">
            <a:avLst/>
          </a:prstGeom>
          <a:noFill/>
          <a:ln>
            <a:noFill/>
          </a:ln>
        </p:spPr>
        <p:txBody>
          <a:bodyPr anchorCtr="0" anchor="t" bIns="0" lIns="0" spcFirstLastPara="1" rIns="0" wrap="square" tIns="0">
            <a:spAutoFit/>
          </a:bodyPr>
          <a:lstStyle/>
          <a:p>
            <a:pPr indent="0" lvl="0" marL="0" marR="0" rtl="0" algn="ctr">
              <a:lnSpc>
                <a:spcPct val="140053"/>
              </a:lnSpc>
              <a:spcBef>
                <a:spcPts val="0"/>
              </a:spcBef>
              <a:spcAft>
                <a:spcPts val="0"/>
              </a:spcAft>
              <a:buNone/>
            </a:pPr>
            <a:r>
              <a:rPr b="0" i="0" lang="en-US" sz="1116" u="none" cap="none" strike="noStrike">
                <a:solidFill>
                  <a:srgbClr val="000000"/>
                </a:solidFill>
                <a:latin typeface="Avenir"/>
                <a:ea typeface="Avenir"/>
                <a:cs typeface="Avenir"/>
                <a:sym typeface="Avenir"/>
              </a:rPr>
              <a:t>Kilde: Stille i møte med hets (NIM)</a:t>
            </a:r>
            <a:endParaRPr/>
          </a:p>
        </p:txBody>
      </p:sp>
      <p:cxnSp>
        <p:nvCxnSpPr>
          <p:cNvPr id="263" name="Google Shape;263;p16"/>
          <p:cNvCxnSpPr/>
          <p:nvPr/>
        </p:nvCxnSpPr>
        <p:spPr>
          <a:xfrm flipH="1" rot="10800000">
            <a:off x="6904455" y="1669444"/>
            <a:ext cx="1366369" cy="2576645"/>
          </a:xfrm>
          <a:prstGeom prst="straightConnector1">
            <a:avLst/>
          </a:prstGeom>
          <a:noFill/>
          <a:ln cap="flat" cmpd="sng" w="38100">
            <a:solidFill>
              <a:srgbClr val="000000"/>
            </a:solidFill>
            <a:prstDash val="solid"/>
            <a:round/>
            <a:headEnd len="sm" w="sm" type="none"/>
            <a:tailEnd len="med" w="med" type="stealth"/>
          </a:ln>
        </p:spPr>
      </p:cxnSp>
      <p:cxnSp>
        <p:nvCxnSpPr>
          <p:cNvPr id="264" name="Google Shape;264;p16"/>
          <p:cNvCxnSpPr/>
          <p:nvPr/>
        </p:nvCxnSpPr>
        <p:spPr>
          <a:xfrm flipH="1">
            <a:off x="4510984" y="7368894"/>
            <a:ext cx="822073" cy="1889406"/>
          </a:xfrm>
          <a:prstGeom prst="straightConnector1">
            <a:avLst/>
          </a:prstGeom>
          <a:noFill/>
          <a:ln cap="flat" cmpd="sng" w="38100">
            <a:solidFill>
              <a:srgbClr val="000000"/>
            </a:solidFill>
            <a:prstDash val="solid"/>
            <a:round/>
            <a:headEnd len="sm" w="sm" type="none"/>
            <a:tailEnd len="sm" w="sm" type="none"/>
          </a:ln>
        </p:spPr>
      </p:cxnSp>
      <p:sp>
        <p:nvSpPr>
          <p:cNvPr id="265" name="Google Shape;265;p16"/>
          <p:cNvSpPr txBox="1"/>
          <p:nvPr/>
        </p:nvSpPr>
        <p:spPr>
          <a:xfrm rot="-3746985">
            <a:off x="4372849" y="5562347"/>
            <a:ext cx="3433093" cy="38925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300" u="none" cap="none" strike="noStrike">
                <a:solidFill>
                  <a:srgbClr val="000000"/>
                </a:solidFill>
                <a:latin typeface="Arial"/>
                <a:ea typeface="Arial"/>
                <a:cs typeface="Arial"/>
                <a:sym typeface="Arial"/>
              </a:rPr>
              <a:t>Alvorlighetsgrad</a:t>
            </a:r>
            <a:endParaRPr/>
          </a:p>
        </p:txBody>
      </p:sp>
      <p:sp>
        <p:nvSpPr>
          <p:cNvPr id="266" name="Google Shape;266;p16"/>
          <p:cNvSpPr/>
          <p:nvPr/>
        </p:nvSpPr>
        <p:spPr>
          <a:xfrm>
            <a:off x="16328422" y="9258300"/>
            <a:ext cx="1861755" cy="930878"/>
          </a:xfrm>
          <a:custGeom>
            <a:rect b="b" l="l" r="r" t="t"/>
            <a:pathLst>
              <a:path extrusionOk="0" h="930878" w="1861755">
                <a:moveTo>
                  <a:pt x="0" y="0"/>
                </a:moveTo>
                <a:lnTo>
                  <a:pt x="1861756" y="0"/>
                </a:lnTo>
                <a:lnTo>
                  <a:pt x="1861756" y="930878"/>
                </a:lnTo>
                <a:lnTo>
                  <a:pt x="0" y="930878"/>
                </a:lnTo>
                <a:lnTo>
                  <a:pt x="0" y="0"/>
                </a:lnTo>
                <a:close/>
              </a:path>
            </a:pathLst>
          </a:custGeom>
          <a:blipFill rotWithShape="1">
            <a:blip r:embed="rId4">
              <a:alphaModFix/>
            </a:blip>
            <a:stretch>
              <a:fillRect b="0" l="0" r="0" t="0"/>
            </a:stretch>
          </a:blipFill>
          <a:ln>
            <a:noFill/>
          </a:ln>
        </p:spPr>
      </p:sp>
      <p:sp>
        <p:nvSpPr>
          <p:cNvPr id="267" name="Google Shape;267;p16"/>
          <p:cNvSpPr txBox="1"/>
          <p:nvPr/>
        </p:nvSpPr>
        <p:spPr>
          <a:xfrm>
            <a:off x="9115409" y="1415190"/>
            <a:ext cx="863203" cy="689272"/>
          </a:xfrm>
          <a:prstGeom prst="rect">
            <a:avLst/>
          </a:prstGeom>
          <a:noFill/>
          <a:ln>
            <a:noFill/>
          </a:ln>
        </p:spPr>
        <p:txBody>
          <a:bodyPr anchorCtr="0" anchor="t" bIns="0" lIns="0" spcFirstLastPara="1" rIns="0" wrap="square" tIns="0">
            <a:spAutoFit/>
          </a:bodyPr>
          <a:lstStyle/>
          <a:p>
            <a:pPr indent="0" lvl="0" marL="0" marR="0" rtl="0" algn="ctr">
              <a:lnSpc>
                <a:spcPct val="147446"/>
              </a:lnSpc>
              <a:spcBef>
                <a:spcPts val="0"/>
              </a:spcBef>
              <a:spcAft>
                <a:spcPts val="0"/>
              </a:spcAft>
              <a:buNone/>
            </a:pPr>
            <a:r>
              <a:rPr b="1" i="0" lang="en-US" sz="1821" u="none" cap="none" strike="noStrike">
                <a:solidFill>
                  <a:srgbClr val="55414A"/>
                </a:solidFill>
                <a:latin typeface="Avenir"/>
                <a:ea typeface="Avenir"/>
                <a:cs typeface="Avenir"/>
                <a:sym typeface="Avenir"/>
              </a:rPr>
              <a:t>Vold</a:t>
            </a:r>
            <a:endParaRPr/>
          </a:p>
          <a:p>
            <a:pPr indent="0" lvl="0" marL="0" marR="0" rtl="0" algn="ctr">
              <a:lnSpc>
                <a:spcPct val="147446"/>
              </a:lnSpc>
              <a:spcBef>
                <a:spcPts val="0"/>
              </a:spcBef>
              <a:spcAft>
                <a:spcPts val="0"/>
              </a:spcAft>
              <a:buNone/>
            </a:pPr>
            <a:r>
              <a:rPr b="1" i="0" lang="en-US" sz="1821" u="none" cap="none" strike="noStrike">
                <a:solidFill>
                  <a:srgbClr val="55414A"/>
                </a:solidFill>
                <a:latin typeface="Avenir"/>
                <a:ea typeface="Avenir"/>
                <a:cs typeface="Avenir"/>
                <a:sym typeface="Avenir"/>
              </a:rPr>
              <a:t>Trusler</a:t>
            </a:r>
            <a:endParaRPr/>
          </a:p>
        </p:txBody>
      </p:sp>
      <p:sp>
        <p:nvSpPr>
          <p:cNvPr id="268" name="Google Shape;268;p16"/>
          <p:cNvSpPr txBox="1"/>
          <p:nvPr/>
        </p:nvSpPr>
        <p:spPr>
          <a:xfrm>
            <a:off x="8935889" y="2470037"/>
            <a:ext cx="1206996" cy="666958"/>
          </a:xfrm>
          <a:prstGeom prst="rect">
            <a:avLst/>
          </a:prstGeom>
          <a:noFill/>
          <a:ln>
            <a:noFill/>
          </a:ln>
        </p:spPr>
        <p:txBody>
          <a:bodyPr anchorCtr="0" anchor="t" bIns="0" lIns="0" spcFirstLastPara="1" rIns="0" wrap="square" tIns="0">
            <a:spAutoFit/>
          </a:bodyPr>
          <a:lstStyle/>
          <a:p>
            <a:pPr indent="0" lvl="0" marL="0" marR="0" rtl="0" algn="ctr">
              <a:lnSpc>
                <a:spcPct val="127491"/>
              </a:lnSpc>
              <a:spcBef>
                <a:spcPts val="0"/>
              </a:spcBef>
              <a:spcAft>
                <a:spcPts val="0"/>
              </a:spcAft>
              <a:buNone/>
            </a:pPr>
            <a:r>
              <a:rPr b="1" i="0" lang="en-US" sz="1957" u="none" cap="none" strike="noStrike">
                <a:solidFill>
                  <a:srgbClr val="55414A"/>
                </a:solidFill>
                <a:latin typeface="Avenir"/>
                <a:ea typeface="Avenir"/>
                <a:cs typeface="Avenir"/>
                <a:sym typeface="Avenir"/>
              </a:rPr>
              <a:t>Hatefulle</a:t>
            </a:r>
            <a:endParaRPr/>
          </a:p>
          <a:p>
            <a:pPr indent="0" lvl="0" marL="0" marR="0" rtl="0" algn="ctr">
              <a:lnSpc>
                <a:spcPct val="127527"/>
              </a:lnSpc>
              <a:spcBef>
                <a:spcPts val="0"/>
              </a:spcBef>
              <a:spcAft>
                <a:spcPts val="0"/>
              </a:spcAft>
              <a:buNone/>
            </a:pPr>
            <a:r>
              <a:rPr b="1" i="0" lang="en-US" sz="1998" u="none" cap="none" strike="noStrike">
                <a:solidFill>
                  <a:srgbClr val="55414A"/>
                </a:solidFill>
                <a:latin typeface="Avenir"/>
                <a:ea typeface="Avenir"/>
                <a:cs typeface="Avenir"/>
                <a:sym typeface="Avenir"/>
              </a:rPr>
              <a:t>ytringer</a:t>
            </a:r>
            <a:endParaRPr/>
          </a:p>
        </p:txBody>
      </p:sp>
      <p:sp>
        <p:nvSpPr>
          <p:cNvPr id="269" name="Google Shape;269;p16"/>
          <p:cNvSpPr txBox="1"/>
          <p:nvPr/>
        </p:nvSpPr>
        <p:spPr>
          <a:xfrm>
            <a:off x="8224085" y="3736760"/>
            <a:ext cx="2632770" cy="990065"/>
          </a:xfrm>
          <a:prstGeom prst="rect">
            <a:avLst/>
          </a:prstGeom>
          <a:noFill/>
          <a:ln>
            <a:noFill/>
          </a:ln>
        </p:spPr>
        <p:txBody>
          <a:bodyPr anchorCtr="0" anchor="t" bIns="0" lIns="0" spcFirstLastPara="1" rIns="0" wrap="square" tIns="0">
            <a:spAutoFit/>
          </a:bodyPr>
          <a:lstStyle/>
          <a:p>
            <a:pPr indent="0" lvl="0" marL="0" marR="0" rtl="0" algn="ctr">
              <a:lnSpc>
                <a:spcPct val="120187"/>
              </a:lnSpc>
              <a:spcBef>
                <a:spcPts val="0"/>
              </a:spcBef>
              <a:spcAft>
                <a:spcPts val="0"/>
              </a:spcAft>
              <a:buNone/>
            </a:pPr>
            <a:r>
              <a:rPr b="1" i="0" lang="en-US" sz="2130" u="none" cap="none" strike="noStrike">
                <a:solidFill>
                  <a:srgbClr val="55414A"/>
                </a:solidFill>
                <a:latin typeface="Avenir"/>
                <a:ea typeface="Avenir"/>
                <a:cs typeface="Avenir"/>
                <a:sym typeface="Avenir"/>
              </a:rPr>
              <a:t>Diskriminering</a:t>
            </a:r>
            <a:endParaRPr/>
          </a:p>
          <a:p>
            <a:pPr indent="0" lvl="0" marL="0" marR="0" rtl="0" algn="ctr">
              <a:lnSpc>
                <a:spcPct val="120182"/>
              </a:lnSpc>
              <a:spcBef>
                <a:spcPts val="0"/>
              </a:spcBef>
              <a:spcAft>
                <a:spcPts val="0"/>
              </a:spcAft>
              <a:buNone/>
            </a:pPr>
            <a:r>
              <a:rPr b="1" i="0" lang="en-US" sz="2081" u="none" cap="none" strike="noStrike">
                <a:solidFill>
                  <a:srgbClr val="55414A"/>
                </a:solidFill>
                <a:latin typeface="Avenir"/>
                <a:ea typeface="Avenir"/>
                <a:cs typeface="Avenir"/>
                <a:sym typeface="Avenir"/>
              </a:rPr>
              <a:t>(direkte, indirekte og</a:t>
            </a:r>
            <a:endParaRPr/>
          </a:p>
          <a:p>
            <a:pPr indent="0" lvl="0" marL="0" marR="0" rtl="0" algn="ctr">
              <a:lnSpc>
                <a:spcPct val="120182"/>
              </a:lnSpc>
              <a:spcBef>
                <a:spcPts val="0"/>
              </a:spcBef>
              <a:spcAft>
                <a:spcPts val="0"/>
              </a:spcAft>
              <a:buNone/>
            </a:pPr>
            <a:r>
              <a:rPr b="1" i="0" lang="en-US" sz="2081" u="none" cap="none" strike="noStrike">
                <a:solidFill>
                  <a:srgbClr val="55414A"/>
                </a:solidFill>
                <a:latin typeface="Avenir"/>
                <a:ea typeface="Avenir"/>
                <a:cs typeface="Avenir"/>
                <a:sym typeface="Avenir"/>
              </a:rPr>
              <a:t>trakassering)</a:t>
            </a:r>
            <a:endParaRPr/>
          </a:p>
        </p:txBody>
      </p:sp>
      <p:sp>
        <p:nvSpPr>
          <p:cNvPr id="270" name="Google Shape;270;p16"/>
          <p:cNvSpPr txBox="1"/>
          <p:nvPr/>
        </p:nvSpPr>
        <p:spPr>
          <a:xfrm>
            <a:off x="8151121" y="5332667"/>
            <a:ext cx="2764929" cy="692368"/>
          </a:xfrm>
          <a:prstGeom prst="rect">
            <a:avLst/>
          </a:prstGeom>
          <a:noFill/>
          <a:ln>
            <a:noFill/>
          </a:ln>
        </p:spPr>
        <p:txBody>
          <a:bodyPr anchorCtr="0" anchor="t" bIns="0" lIns="0" spcFirstLastPara="1" rIns="0" wrap="square" tIns="0">
            <a:spAutoFit/>
          </a:bodyPr>
          <a:lstStyle/>
          <a:p>
            <a:pPr indent="0" lvl="0" marL="0" marR="0" rtl="0" algn="ctr">
              <a:lnSpc>
                <a:spcPct val="141101"/>
              </a:lnSpc>
              <a:spcBef>
                <a:spcPts val="0"/>
              </a:spcBef>
              <a:spcAft>
                <a:spcPts val="0"/>
              </a:spcAft>
              <a:buNone/>
            </a:pPr>
            <a:r>
              <a:rPr b="1" i="0" lang="en-US" sz="1798" u="none" cap="none" strike="noStrike">
                <a:solidFill>
                  <a:srgbClr val="55414A"/>
                </a:solidFill>
                <a:latin typeface="Avenir"/>
                <a:ea typeface="Avenir"/>
                <a:cs typeface="Avenir"/>
                <a:sym typeface="Avenir"/>
              </a:rPr>
              <a:t>Støtende</a:t>
            </a:r>
            <a:endParaRPr/>
          </a:p>
          <a:p>
            <a:pPr indent="0" lvl="0" marL="0" marR="0" rtl="0" algn="ctr">
              <a:lnSpc>
                <a:spcPct val="141143"/>
              </a:lnSpc>
              <a:spcBef>
                <a:spcPts val="0"/>
              </a:spcBef>
              <a:spcAft>
                <a:spcPts val="0"/>
              </a:spcAft>
              <a:buNone/>
            </a:pPr>
            <a:r>
              <a:rPr b="1" i="0" lang="en-US" sz="1976" u="none" cap="none" strike="noStrike">
                <a:solidFill>
                  <a:srgbClr val="55414A"/>
                </a:solidFill>
                <a:latin typeface="Avenir"/>
                <a:ea typeface="Avenir"/>
                <a:cs typeface="Avenir"/>
                <a:sym typeface="Avenir"/>
              </a:rPr>
              <a:t>kommentarer og atferd</a:t>
            </a:r>
            <a:endParaRPr/>
          </a:p>
        </p:txBody>
      </p:sp>
      <p:sp>
        <p:nvSpPr>
          <p:cNvPr id="271" name="Google Shape;271;p16"/>
          <p:cNvSpPr txBox="1"/>
          <p:nvPr/>
        </p:nvSpPr>
        <p:spPr>
          <a:xfrm>
            <a:off x="7775427" y="6877159"/>
            <a:ext cx="3516809" cy="37845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75" u="none" cap="none" strike="noStrike">
                <a:solidFill>
                  <a:srgbClr val="55414A"/>
                </a:solidFill>
                <a:latin typeface="Avenir"/>
                <a:ea typeface="Avenir"/>
                <a:cs typeface="Avenir"/>
                <a:sym typeface="Avenir"/>
              </a:rPr>
              <a:t>Stereotyper, partiskhet og</a:t>
            </a:r>
            <a:endParaRPr/>
          </a:p>
        </p:txBody>
      </p:sp>
      <p:sp>
        <p:nvSpPr>
          <p:cNvPr id="272" name="Google Shape;272;p16"/>
          <p:cNvSpPr txBox="1"/>
          <p:nvPr/>
        </p:nvSpPr>
        <p:spPr>
          <a:xfrm>
            <a:off x="8874746" y="7207405"/>
            <a:ext cx="1318171" cy="378821"/>
          </a:xfrm>
          <a:prstGeom prst="rect">
            <a:avLst/>
          </a:prstGeom>
          <a:noFill/>
          <a:ln>
            <a:noFill/>
          </a:ln>
        </p:spPr>
        <p:txBody>
          <a:bodyPr anchorCtr="0" anchor="t" bIns="0" lIns="0" spcFirstLastPara="1" rIns="0" wrap="square" tIns="0">
            <a:spAutoFit/>
          </a:bodyPr>
          <a:lstStyle/>
          <a:p>
            <a:pPr indent="0" lvl="0" marL="0" marR="0" rtl="0" algn="ctr">
              <a:lnSpc>
                <a:spcPct val="140051"/>
              </a:lnSpc>
              <a:spcBef>
                <a:spcPts val="0"/>
              </a:spcBef>
              <a:spcAft>
                <a:spcPts val="0"/>
              </a:spcAft>
              <a:buNone/>
            </a:pPr>
            <a:r>
              <a:rPr b="1" i="0" lang="en-US" sz="1960" u="none" cap="none" strike="noStrike">
                <a:solidFill>
                  <a:srgbClr val="55414A"/>
                </a:solidFill>
                <a:latin typeface="Avenir"/>
                <a:ea typeface="Avenir"/>
                <a:cs typeface="Avenir"/>
                <a:sym typeface="Avenir"/>
              </a:rPr>
              <a:t>fordommer</a:t>
            </a:r>
            <a:endParaRPr/>
          </a:p>
        </p:txBody>
      </p:sp>
      <p:sp>
        <p:nvSpPr>
          <p:cNvPr id="273" name="Google Shape;273;p16"/>
          <p:cNvSpPr txBox="1"/>
          <p:nvPr/>
        </p:nvSpPr>
        <p:spPr>
          <a:xfrm>
            <a:off x="5925255" y="8699264"/>
            <a:ext cx="7230368" cy="393401"/>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b="1" i="0" lang="en-US" sz="2136" u="none" cap="none" strike="noStrike">
                <a:solidFill>
                  <a:srgbClr val="55414A"/>
                </a:solidFill>
                <a:latin typeface="Avenir"/>
                <a:ea typeface="Avenir"/>
                <a:cs typeface="Avenir"/>
                <a:sym typeface="Avenir"/>
              </a:rPr>
              <a:t>Manglende kunnskap, kontakt, tillit og empati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EF"/>
        </a:solidFill>
      </p:bgPr>
    </p:bg>
    <p:spTree>
      <p:nvGrpSpPr>
        <p:cNvPr id="277" name="Shape 277"/>
        <p:cNvGrpSpPr/>
        <p:nvPr/>
      </p:nvGrpSpPr>
      <p:grpSpPr>
        <a:xfrm>
          <a:off x="0" y="0"/>
          <a:ext cx="0" cy="0"/>
          <a:chOff x="0" y="0"/>
          <a:chExt cx="0" cy="0"/>
        </a:xfrm>
      </p:grpSpPr>
      <p:sp>
        <p:nvSpPr>
          <p:cNvPr id="278" name="Google Shape;278;p17"/>
          <p:cNvSpPr/>
          <p:nvPr/>
        </p:nvSpPr>
        <p:spPr>
          <a:xfrm>
            <a:off x="0" y="-471448"/>
            <a:ext cx="18288000" cy="10683240"/>
          </a:xfrm>
          <a:custGeom>
            <a:rect b="b" l="l" r="r" t="t"/>
            <a:pathLst>
              <a:path extrusionOk="0" h="10683240" w="18288000">
                <a:moveTo>
                  <a:pt x="0" y="0"/>
                </a:moveTo>
                <a:lnTo>
                  <a:pt x="18288000" y="0"/>
                </a:lnTo>
                <a:lnTo>
                  <a:pt x="18288000" y="10683240"/>
                </a:lnTo>
                <a:lnTo>
                  <a:pt x="0" y="10683240"/>
                </a:lnTo>
                <a:lnTo>
                  <a:pt x="0" y="0"/>
                </a:lnTo>
                <a:close/>
              </a:path>
            </a:pathLst>
          </a:custGeom>
          <a:blipFill rotWithShape="1">
            <a:blip r:embed="rId3">
              <a:alphaModFix/>
            </a:blip>
            <a:stretch>
              <a:fillRect b="0" l="0" r="0" t="0"/>
            </a:stretch>
          </a:blipFill>
          <a:ln>
            <a:noFill/>
          </a:ln>
        </p:spPr>
      </p:sp>
      <p:sp>
        <p:nvSpPr>
          <p:cNvPr id="279" name="Google Shape;279;p17"/>
          <p:cNvSpPr txBox="1"/>
          <p:nvPr/>
        </p:nvSpPr>
        <p:spPr>
          <a:xfrm>
            <a:off x="-1004594" y="10002032"/>
            <a:ext cx="4806353" cy="209760"/>
          </a:xfrm>
          <a:prstGeom prst="rect">
            <a:avLst/>
          </a:prstGeom>
          <a:noFill/>
          <a:ln>
            <a:noFill/>
          </a:ln>
        </p:spPr>
        <p:txBody>
          <a:bodyPr anchorCtr="0" anchor="t" bIns="0" lIns="0" spcFirstLastPara="1" rIns="0" wrap="square" tIns="0">
            <a:spAutoFit/>
          </a:bodyPr>
          <a:lstStyle/>
          <a:p>
            <a:pPr indent="0" lvl="0" marL="0" marR="0" rtl="0" algn="ctr">
              <a:lnSpc>
                <a:spcPct val="140053"/>
              </a:lnSpc>
              <a:spcBef>
                <a:spcPts val="0"/>
              </a:spcBef>
              <a:spcAft>
                <a:spcPts val="0"/>
              </a:spcAft>
              <a:buNone/>
            </a:pPr>
            <a:r>
              <a:rPr b="0" i="0" lang="en-US" sz="1116" u="none" cap="none" strike="noStrike">
                <a:solidFill>
                  <a:srgbClr val="000000"/>
                </a:solidFill>
                <a:latin typeface="Avenir"/>
                <a:ea typeface="Avenir"/>
                <a:cs typeface="Avenir"/>
                <a:sym typeface="Avenir"/>
              </a:rPr>
              <a:t>Kilde: Stille i møte med hets (NIM)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101" name="Shape 101"/>
        <p:cNvGrpSpPr/>
        <p:nvPr/>
      </p:nvGrpSpPr>
      <p:grpSpPr>
        <a:xfrm>
          <a:off x="0" y="0"/>
          <a:ext cx="0" cy="0"/>
          <a:chOff x="0" y="0"/>
          <a:chExt cx="0" cy="0"/>
        </a:xfrm>
      </p:grpSpPr>
      <p:grpSp>
        <p:nvGrpSpPr>
          <p:cNvPr id="102" name="Google Shape;102;g316bef15c42_0_0"/>
          <p:cNvGrpSpPr/>
          <p:nvPr/>
        </p:nvGrpSpPr>
        <p:grpSpPr>
          <a:xfrm>
            <a:off x="7878409" y="870048"/>
            <a:ext cx="47840" cy="8697709"/>
            <a:chOff x="0" y="-76200"/>
            <a:chExt cx="12600" cy="2290800"/>
          </a:xfrm>
        </p:grpSpPr>
        <p:sp>
          <p:nvSpPr>
            <p:cNvPr id="103" name="Google Shape;103;g316bef15c42_0_0"/>
            <p:cNvSpPr/>
            <p:nvPr/>
          </p:nvSpPr>
          <p:spPr>
            <a:xfrm>
              <a:off x="0" y="0"/>
              <a:ext cx="12577" cy="2214489"/>
            </a:xfrm>
            <a:custGeom>
              <a:rect b="b" l="l" r="r" t="t"/>
              <a:pathLst>
                <a:path extrusionOk="0" h="2214489" w="12577">
                  <a:moveTo>
                    <a:pt x="0" y="0"/>
                  </a:moveTo>
                  <a:lnTo>
                    <a:pt x="12577" y="0"/>
                  </a:lnTo>
                  <a:lnTo>
                    <a:pt x="12577" y="2214489"/>
                  </a:lnTo>
                  <a:lnTo>
                    <a:pt x="0" y="2214489"/>
                  </a:lnTo>
                  <a:close/>
                </a:path>
              </a:pathLst>
            </a:custGeom>
            <a:solidFill>
              <a:srgbClr val="FFFFFF"/>
            </a:solidFill>
            <a:ln>
              <a:noFill/>
            </a:ln>
          </p:spPr>
        </p:sp>
        <p:sp>
          <p:nvSpPr>
            <p:cNvPr id="104" name="Google Shape;104;g316bef15c42_0_0"/>
            <p:cNvSpPr txBox="1"/>
            <p:nvPr/>
          </p:nvSpPr>
          <p:spPr>
            <a:xfrm>
              <a:off x="0" y="-76200"/>
              <a:ext cx="12600" cy="229080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g316bef15c42_0_0"/>
          <p:cNvSpPr/>
          <p:nvPr/>
        </p:nvSpPr>
        <p:spPr>
          <a:xfrm>
            <a:off x="7675391" y="3427526"/>
            <a:ext cx="528859" cy="560381"/>
          </a:xfrm>
          <a:custGeom>
            <a:rect b="b" l="l" r="r" t="t"/>
            <a:pathLst>
              <a:path extrusionOk="0" h="560381" w="528859">
                <a:moveTo>
                  <a:pt x="0" y="0"/>
                </a:moveTo>
                <a:lnTo>
                  <a:pt x="528859" y="0"/>
                </a:lnTo>
                <a:lnTo>
                  <a:pt x="528859" y="560381"/>
                </a:lnTo>
                <a:lnTo>
                  <a:pt x="0" y="560381"/>
                </a:lnTo>
                <a:lnTo>
                  <a:pt x="0" y="0"/>
                </a:lnTo>
                <a:close/>
              </a:path>
            </a:pathLst>
          </a:custGeom>
          <a:blipFill rotWithShape="1">
            <a:blip r:embed="rId3">
              <a:alphaModFix/>
            </a:blip>
            <a:stretch>
              <a:fillRect b="0" l="0" r="0" t="0"/>
            </a:stretch>
          </a:blipFill>
          <a:ln>
            <a:noFill/>
          </a:ln>
        </p:spPr>
      </p:sp>
      <p:sp>
        <p:nvSpPr>
          <p:cNvPr id="106" name="Google Shape;106;g316bef15c42_0_0"/>
          <p:cNvSpPr/>
          <p:nvPr/>
        </p:nvSpPr>
        <p:spPr>
          <a:xfrm>
            <a:off x="7636912" y="2293445"/>
            <a:ext cx="605817" cy="560381"/>
          </a:xfrm>
          <a:custGeom>
            <a:rect b="b" l="l" r="r" t="t"/>
            <a:pathLst>
              <a:path extrusionOk="0" h="560381" w="605817">
                <a:moveTo>
                  <a:pt x="0" y="0"/>
                </a:moveTo>
                <a:lnTo>
                  <a:pt x="605817" y="0"/>
                </a:lnTo>
                <a:lnTo>
                  <a:pt x="605817" y="560381"/>
                </a:lnTo>
                <a:lnTo>
                  <a:pt x="0" y="560381"/>
                </a:lnTo>
                <a:lnTo>
                  <a:pt x="0" y="0"/>
                </a:lnTo>
                <a:close/>
              </a:path>
            </a:pathLst>
          </a:custGeom>
          <a:blipFill rotWithShape="1">
            <a:blip r:embed="rId4">
              <a:alphaModFix/>
            </a:blip>
            <a:stretch>
              <a:fillRect b="0" l="0" r="0" t="0"/>
            </a:stretch>
          </a:blipFill>
          <a:ln>
            <a:noFill/>
          </a:ln>
        </p:spPr>
      </p:sp>
      <p:sp>
        <p:nvSpPr>
          <p:cNvPr id="107" name="Google Shape;107;g316bef15c42_0_0"/>
          <p:cNvSpPr/>
          <p:nvPr/>
        </p:nvSpPr>
        <p:spPr>
          <a:xfrm>
            <a:off x="7675391" y="1159364"/>
            <a:ext cx="501541" cy="560381"/>
          </a:xfrm>
          <a:custGeom>
            <a:rect b="b" l="l" r="r" t="t"/>
            <a:pathLst>
              <a:path extrusionOk="0" h="560381" w="501541">
                <a:moveTo>
                  <a:pt x="0" y="0"/>
                </a:moveTo>
                <a:lnTo>
                  <a:pt x="501541" y="0"/>
                </a:lnTo>
                <a:lnTo>
                  <a:pt x="501541" y="560381"/>
                </a:lnTo>
                <a:lnTo>
                  <a:pt x="0" y="560381"/>
                </a:lnTo>
                <a:lnTo>
                  <a:pt x="0" y="0"/>
                </a:lnTo>
                <a:close/>
              </a:path>
            </a:pathLst>
          </a:custGeom>
          <a:blipFill rotWithShape="1">
            <a:blip r:embed="rId5">
              <a:alphaModFix/>
            </a:blip>
            <a:stretch>
              <a:fillRect b="0" l="0" r="0" t="0"/>
            </a:stretch>
          </a:blipFill>
          <a:ln>
            <a:noFill/>
          </a:ln>
        </p:spPr>
      </p:sp>
      <p:sp>
        <p:nvSpPr>
          <p:cNvPr id="108" name="Google Shape;108;g316bef15c42_0_0"/>
          <p:cNvSpPr/>
          <p:nvPr/>
        </p:nvSpPr>
        <p:spPr>
          <a:xfrm>
            <a:off x="7636912" y="5695688"/>
            <a:ext cx="605817" cy="560381"/>
          </a:xfrm>
          <a:custGeom>
            <a:rect b="b" l="l" r="r" t="t"/>
            <a:pathLst>
              <a:path extrusionOk="0" h="560381" w="605817">
                <a:moveTo>
                  <a:pt x="0" y="0"/>
                </a:moveTo>
                <a:lnTo>
                  <a:pt x="605817" y="0"/>
                </a:lnTo>
                <a:lnTo>
                  <a:pt x="605817" y="560381"/>
                </a:lnTo>
                <a:lnTo>
                  <a:pt x="0" y="560381"/>
                </a:lnTo>
                <a:lnTo>
                  <a:pt x="0" y="0"/>
                </a:lnTo>
                <a:close/>
              </a:path>
            </a:pathLst>
          </a:custGeom>
          <a:blipFill rotWithShape="1">
            <a:blip r:embed="rId6">
              <a:alphaModFix/>
            </a:blip>
            <a:stretch>
              <a:fillRect b="0" l="0" r="0" t="0"/>
            </a:stretch>
          </a:blipFill>
          <a:ln>
            <a:noFill/>
          </a:ln>
        </p:spPr>
      </p:sp>
      <p:sp>
        <p:nvSpPr>
          <p:cNvPr id="109" name="Google Shape;109;g316bef15c42_0_0"/>
          <p:cNvSpPr/>
          <p:nvPr/>
        </p:nvSpPr>
        <p:spPr>
          <a:xfrm>
            <a:off x="7675391" y="4561607"/>
            <a:ext cx="501541" cy="560381"/>
          </a:xfrm>
          <a:custGeom>
            <a:rect b="b" l="l" r="r" t="t"/>
            <a:pathLst>
              <a:path extrusionOk="0" h="560381" w="501541">
                <a:moveTo>
                  <a:pt x="0" y="0"/>
                </a:moveTo>
                <a:lnTo>
                  <a:pt x="501541" y="0"/>
                </a:lnTo>
                <a:lnTo>
                  <a:pt x="501541" y="560381"/>
                </a:lnTo>
                <a:lnTo>
                  <a:pt x="0" y="560381"/>
                </a:lnTo>
                <a:lnTo>
                  <a:pt x="0" y="0"/>
                </a:lnTo>
                <a:close/>
              </a:path>
            </a:pathLst>
          </a:custGeom>
          <a:blipFill rotWithShape="1">
            <a:blip r:embed="rId7">
              <a:alphaModFix/>
            </a:blip>
            <a:stretch>
              <a:fillRect b="0" l="0" r="0" t="0"/>
            </a:stretch>
          </a:blipFill>
          <a:ln>
            <a:noFill/>
          </a:ln>
        </p:spPr>
      </p:sp>
      <p:grpSp>
        <p:nvGrpSpPr>
          <p:cNvPr id="110" name="Google Shape;110;g316bef15c42_0_0"/>
          <p:cNvGrpSpPr/>
          <p:nvPr/>
        </p:nvGrpSpPr>
        <p:grpSpPr>
          <a:xfrm>
            <a:off x="-1" y="3936602"/>
            <a:ext cx="5058690" cy="2102668"/>
            <a:chOff x="0" y="-76200"/>
            <a:chExt cx="2223600" cy="553800"/>
          </a:xfrm>
        </p:grpSpPr>
        <p:sp>
          <p:nvSpPr>
            <p:cNvPr id="111" name="Google Shape;111;g316bef15c42_0_0"/>
            <p:cNvSpPr/>
            <p:nvPr/>
          </p:nvSpPr>
          <p:spPr>
            <a:xfrm>
              <a:off x="0" y="0"/>
              <a:ext cx="2223507" cy="477459"/>
            </a:xfrm>
            <a:custGeom>
              <a:rect b="b" l="l" r="r" t="t"/>
              <a:pathLst>
                <a:path extrusionOk="0" h="477459" w="2223507">
                  <a:moveTo>
                    <a:pt x="13755" y="0"/>
                  </a:moveTo>
                  <a:lnTo>
                    <a:pt x="2209752" y="0"/>
                  </a:lnTo>
                  <a:cubicBezTo>
                    <a:pt x="2213400" y="0"/>
                    <a:pt x="2216899" y="1449"/>
                    <a:pt x="2219478" y="4029"/>
                  </a:cubicBezTo>
                  <a:cubicBezTo>
                    <a:pt x="2222058" y="6609"/>
                    <a:pt x="2223507" y="10107"/>
                    <a:pt x="2223507" y="13755"/>
                  </a:cubicBezTo>
                  <a:lnTo>
                    <a:pt x="2223507" y="463704"/>
                  </a:lnTo>
                  <a:cubicBezTo>
                    <a:pt x="2223507" y="471300"/>
                    <a:pt x="2217349" y="477459"/>
                    <a:pt x="2209752" y="477459"/>
                  </a:cubicBezTo>
                  <a:lnTo>
                    <a:pt x="13755" y="477459"/>
                  </a:lnTo>
                  <a:cubicBezTo>
                    <a:pt x="6159" y="477459"/>
                    <a:pt x="0" y="471300"/>
                    <a:pt x="0" y="463704"/>
                  </a:cubicBezTo>
                  <a:lnTo>
                    <a:pt x="0" y="13755"/>
                  </a:lnTo>
                  <a:cubicBezTo>
                    <a:pt x="0" y="6159"/>
                    <a:pt x="6159" y="0"/>
                    <a:pt x="13755" y="0"/>
                  </a:cubicBezTo>
                  <a:close/>
                </a:path>
              </a:pathLst>
            </a:custGeom>
            <a:solidFill>
              <a:srgbClr val="FCEFEF"/>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112" name="Google Shape;112;g316bef15c42_0_0"/>
            <p:cNvSpPr txBox="1"/>
            <p:nvPr/>
          </p:nvSpPr>
          <p:spPr>
            <a:xfrm>
              <a:off x="0" y="-76200"/>
              <a:ext cx="2223600" cy="55380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g316bef15c42_0_0"/>
          <p:cNvSpPr txBox="1"/>
          <p:nvPr/>
        </p:nvSpPr>
        <p:spPr>
          <a:xfrm>
            <a:off x="791904" y="4648568"/>
            <a:ext cx="3880200" cy="1139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7400">
                <a:solidFill>
                  <a:srgbClr val="1A171A"/>
                </a:solidFill>
                <a:latin typeface="Poppins"/>
                <a:ea typeface="Poppins"/>
                <a:cs typeface="Poppins"/>
                <a:sym typeface="Poppins"/>
              </a:rPr>
              <a:t>Del 1</a:t>
            </a:r>
            <a:endParaRPr sz="1400"/>
          </a:p>
        </p:txBody>
      </p:sp>
      <p:sp>
        <p:nvSpPr>
          <p:cNvPr id="114" name="Google Shape;114;g316bef15c42_0_0"/>
          <p:cNvSpPr txBox="1"/>
          <p:nvPr/>
        </p:nvSpPr>
        <p:spPr>
          <a:xfrm>
            <a:off x="8459264" y="1202781"/>
            <a:ext cx="6745800" cy="400200"/>
          </a:xfrm>
          <a:prstGeom prst="rect">
            <a:avLst/>
          </a:prstGeom>
          <a:noFill/>
          <a:ln>
            <a:noFill/>
          </a:ln>
        </p:spPr>
        <p:txBody>
          <a:bodyPr anchorCtr="0" anchor="t" bIns="0" lIns="0" spcFirstLastPara="1" rIns="0" wrap="square" tIns="0">
            <a:spAutoFit/>
          </a:bodyPr>
          <a:lstStyle/>
          <a:p>
            <a:pPr indent="0" lvl="0" marL="0" marR="0" rtl="0" algn="l">
              <a:lnSpc>
                <a:spcPct val="127040"/>
              </a:lnSpc>
              <a:spcBef>
                <a:spcPts val="0"/>
              </a:spcBef>
              <a:spcAft>
                <a:spcPts val="0"/>
              </a:spcAft>
              <a:buNone/>
            </a:pPr>
            <a:r>
              <a:rPr lang="en-US" sz="2600">
                <a:solidFill>
                  <a:srgbClr val="FFFFFF"/>
                </a:solidFill>
                <a:latin typeface="Poppins"/>
                <a:ea typeface="Poppins"/>
                <a:cs typeface="Poppins"/>
                <a:sym typeface="Poppins"/>
              </a:rPr>
              <a:t>Velkommen intro runde</a:t>
            </a:r>
            <a:endParaRPr sz="1400"/>
          </a:p>
        </p:txBody>
      </p:sp>
      <p:sp>
        <p:nvSpPr>
          <p:cNvPr id="115" name="Google Shape;115;g316bef15c42_0_0"/>
          <p:cNvSpPr txBox="1"/>
          <p:nvPr/>
        </p:nvSpPr>
        <p:spPr>
          <a:xfrm>
            <a:off x="8459264" y="2336862"/>
            <a:ext cx="7360800" cy="400200"/>
          </a:xfrm>
          <a:prstGeom prst="rect">
            <a:avLst/>
          </a:prstGeom>
          <a:noFill/>
          <a:ln>
            <a:noFill/>
          </a:ln>
        </p:spPr>
        <p:txBody>
          <a:bodyPr anchorCtr="0" anchor="t" bIns="0" lIns="0" spcFirstLastPara="1" rIns="0" wrap="square" tIns="0">
            <a:spAutoFit/>
          </a:bodyPr>
          <a:lstStyle/>
          <a:p>
            <a:pPr indent="0" lvl="0" marL="0" marR="0" rtl="0" algn="l">
              <a:lnSpc>
                <a:spcPct val="127040"/>
              </a:lnSpc>
              <a:spcBef>
                <a:spcPts val="0"/>
              </a:spcBef>
              <a:spcAft>
                <a:spcPts val="0"/>
              </a:spcAft>
              <a:buNone/>
            </a:pPr>
            <a:r>
              <a:rPr lang="en-US" sz="2600">
                <a:solidFill>
                  <a:srgbClr val="FFFFFF"/>
                </a:solidFill>
                <a:latin typeface="Poppins"/>
                <a:ea typeface="Poppins"/>
                <a:cs typeface="Poppins"/>
                <a:sym typeface="Poppins"/>
              </a:rPr>
              <a:t>Sjekk inn spørsmål</a:t>
            </a:r>
            <a:endParaRPr sz="1400"/>
          </a:p>
        </p:txBody>
      </p:sp>
      <p:sp>
        <p:nvSpPr>
          <p:cNvPr id="116" name="Google Shape;116;g316bef15c42_0_0"/>
          <p:cNvSpPr txBox="1"/>
          <p:nvPr/>
        </p:nvSpPr>
        <p:spPr>
          <a:xfrm>
            <a:off x="8459264" y="3470943"/>
            <a:ext cx="8317800" cy="215400"/>
          </a:xfrm>
          <a:prstGeom prst="rect">
            <a:avLst/>
          </a:prstGeom>
          <a:noFill/>
          <a:ln>
            <a:noFill/>
          </a:ln>
        </p:spPr>
        <p:txBody>
          <a:bodyPr anchorCtr="0" anchor="t" bIns="0" lIns="0" spcFirstLastPara="1" rIns="0" wrap="square" tIns="0">
            <a:spAutoFit/>
          </a:bodyPr>
          <a:lstStyle/>
          <a:p>
            <a:pPr indent="0" lvl="0" marL="0" marR="0" rtl="0" algn="l">
              <a:lnSpc>
                <a:spcPct val="127040"/>
              </a:lnSpc>
              <a:spcBef>
                <a:spcPts val="0"/>
              </a:spcBef>
              <a:spcAft>
                <a:spcPts val="0"/>
              </a:spcAft>
              <a:buNone/>
            </a:pPr>
            <a:r>
              <a:t/>
            </a:r>
            <a:endParaRPr sz="1400"/>
          </a:p>
        </p:txBody>
      </p:sp>
      <p:sp>
        <p:nvSpPr>
          <p:cNvPr id="117" name="Google Shape;117;g316bef15c42_0_0"/>
          <p:cNvSpPr txBox="1"/>
          <p:nvPr/>
        </p:nvSpPr>
        <p:spPr>
          <a:xfrm>
            <a:off x="8453000" y="3507613"/>
            <a:ext cx="9990600" cy="400200"/>
          </a:xfrm>
          <a:prstGeom prst="rect">
            <a:avLst/>
          </a:prstGeom>
          <a:noFill/>
          <a:ln>
            <a:noFill/>
          </a:ln>
        </p:spPr>
        <p:txBody>
          <a:bodyPr anchorCtr="0" anchor="t" bIns="0" lIns="0" spcFirstLastPara="1" rIns="0" wrap="square" tIns="0">
            <a:spAutoFit/>
          </a:bodyPr>
          <a:lstStyle/>
          <a:p>
            <a:pPr indent="0" lvl="0" marL="0" marR="0" rtl="0" algn="l">
              <a:lnSpc>
                <a:spcPct val="127040"/>
              </a:lnSpc>
              <a:spcBef>
                <a:spcPts val="0"/>
              </a:spcBef>
              <a:spcAft>
                <a:spcPts val="0"/>
              </a:spcAft>
              <a:buNone/>
            </a:pPr>
            <a:r>
              <a:rPr lang="en-US" sz="2600">
                <a:solidFill>
                  <a:srgbClr val="FFFFFF"/>
                </a:solidFill>
                <a:latin typeface="Poppins"/>
                <a:ea typeface="Poppins"/>
                <a:cs typeface="Poppins"/>
                <a:sym typeface="Poppins"/>
              </a:rPr>
              <a:t>Energizer </a:t>
            </a:r>
            <a:endParaRPr sz="1400"/>
          </a:p>
        </p:txBody>
      </p:sp>
      <p:sp>
        <p:nvSpPr>
          <p:cNvPr id="118" name="Google Shape;118;g316bef15c42_0_0"/>
          <p:cNvSpPr txBox="1"/>
          <p:nvPr/>
        </p:nvSpPr>
        <p:spPr>
          <a:xfrm>
            <a:off x="8459289" y="4608205"/>
            <a:ext cx="7862400" cy="400200"/>
          </a:xfrm>
          <a:prstGeom prst="rect">
            <a:avLst/>
          </a:prstGeom>
          <a:noFill/>
          <a:ln>
            <a:noFill/>
          </a:ln>
        </p:spPr>
        <p:txBody>
          <a:bodyPr anchorCtr="0" anchor="t" bIns="0" lIns="0" spcFirstLastPara="1" rIns="0" wrap="square" tIns="0">
            <a:spAutoFit/>
          </a:bodyPr>
          <a:lstStyle/>
          <a:p>
            <a:pPr indent="0" lvl="0" marL="0" marR="0" rtl="0" algn="l">
              <a:lnSpc>
                <a:spcPct val="127040"/>
              </a:lnSpc>
              <a:spcBef>
                <a:spcPts val="0"/>
              </a:spcBef>
              <a:spcAft>
                <a:spcPts val="0"/>
              </a:spcAft>
              <a:buNone/>
            </a:pPr>
            <a:r>
              <a:rPr lang="en-US" sz="2600">
                <a:solidFill>
                  <a:srgbClr val="FFFFFF"/>
                </a:solidFill>
                <a:latin typeface="Poppins"/>
                <a:ea typeface="Poppins"/>
                <a:cs typeface="Poppins"/>
                <a:sym typeface="Poppins"/>
              </a:rPr>
              <a:t>Sosial Avtale </a:t>
            </a:r>
            <a:endParaRPr sz="1400"/>
          </a:p>
        </p:txBody>
      </p:sp>
      <p:sp>
        <p:nvSpPr>
          <p:cNvPr id="119" name="Google Shape;119;g316bef15c42_0_0"/>
          <p:cNvSpPr/>
          <p:nvPr/>
        </p:nvSpPr>
        <p:spPr>
          <a:xfrm>
            <a:off x="7630659" y="6827107"/>
            <a:ext cx="528859" cy="560381"/>
          </a:xfrm>
          <a:custGeom>
            <a:rect b="b" l="l" r="r" t="t"/>
            <a:pathLst>
              <a:path extrusionOk="0" h="560381" w="528859">
                <a:moveTo>
                  <a:pt x="0" y="0"/>
                </a:moveTo>
                <a:lnTo>
                  <a:pt x="528860" y="0"/>
                </a:lnTo>
                <a:lnTo>
                  <a:pt x="528860" y="560381"/>
                </a:lnTo>
                <a:lnTo>
                  <a:pt x="0" y="560381"/>
                </a:lnTo>
                <a:lnTo>
                  <a:pt x="0" y="0"/>
                </a:lnTo>
                <a:close/>
              </a:path>
            </a:pathLst>
          </a:custGeom>
          <a:blipFill rotWithShape="1">
            <a:blip r:embed="rId3">
              <a:alphaModFix/>
            </a:blip>
            <a:stretch>
              <a:fillRect b="0" l="0" r="0" t="0"/>
            </a:stretch>
          </a:blipFill>
          <a:ln>
            <a:noFill/>
          </a:ln>
        </p:spPr>
      </p:sp>
      <p:sp>
        <p:nvSpPr>
          <p:cNvPr id="120" name="Google Shape;120;g316bef15c42_0_0"/>
          <p:cNvSpPr txBox="1"/>
          <p:nvPr/>
        </p:nvSpPr>
        <p:spPr>
          <a:xfrm>
            <a:off x="8453000" y="5760625"/>
            <a:ext cx="5855700" cy="400200"/>
          </a:xfrm>
          <a:prstGeom prst="rect">
            <a:avLst/>
          </a:prstGeom>
          <a:noFill/>
          <a:ln>
            <a:noFill/>
          </a:ln>
        </p:spPr>
        <p:txBody>
          <a:bodyPr anchorCtr="0" anchor="t" bIns="0" lIns="0" spcFirstLastPara="1" rIns="0" wrap="square" tIns="0">
            <a:spAutoFit/>
          </a:bodyPr>
          <a:lstStyle/>
          <a:p>
            <a:pPr indent="0" lvl="0" marL="0" marR="0" rtl="0" algn="ctr">
              <a:lnSpc>
                <a:spcPct val="140045"/>
              </a:lnSpc>
              <a:spcBef>
                <a:spcPts val="0"/>
              </a:spcBef>
              <a:spcAft>
                <a:spcPts val="0"/>
              </a:spcAft>
              <a:buNone/>
            </a:pPr>
            <a:r>
              <a:rPr lang="en-US" sz="2600">
                <a:solidFill>
                  <a:srgbClr val="FFFFFF"/>
                </a:solidFill>
                <a:latin typeface="Poppins"/>
                <a:ea typeface="Poppins"/>
                <a:cs typeface="Poppins"/>
                <a:sym typeface="Poppins"/>
              </a:rPr>
              <a:t>Video (Tamina) refleksjon i grupper</a:t>
            </a:r>
            <a:endParaRPr sz="1400"/>
          </a:p>
        </p:txBody>
      </p:sp>
      <p:sp>
        <p:nvSpPr>
          <p:cNvPr id="121" name="Google Shape;121;g316bef15c42_0_0"/>
          <p:cNvSpPr/>
          <p:nvPr/>
        </p:nvSpPr>
        <p:spPr>
          <a:xfrm>
            <a:off x="7675391" y="7958526"/>
            <a:ext cx="501541" cy="560381"/>
          </a:xfrm>
          <a:custGeom>
            <a:rect b="b" l="l" r="r" t="t"/>
            <a:pathLst>
              <a:path extrusionOk="0" h="560381" w="501541">
                <a:moveTo>
                  <a:pt x="0" y="0"/>
                </a:moveTo>
                <a:lnTo>
                  <a:pt x="501541" y="0"/>
                </a:lnTo>
                <a:lnTo>
                  <a:pt x="501541" y="560381"/>
                </a:lnTo>
                <a:lnTo>
                  <a:pt x="0" y="560381"/>
                </a:lnTo>
                <a:lnTo>
                  <a:pt x="0" y="0"/>
                </a:lnTo>
                <a:close/>
              </a:path>
            </a:pathLst>
          </a:custGeom>
          <a:blipFill rotWithShape="1">
            <a:blip r:embed="rId5">
              <a:alphaModFix/>
            </a:blip>
            <a:stretch>
              <a:fillRect b="0" l="0" r="0" t="0"/>
            </a:stretch>
          </a:blipFill>
          <a:ln>
            <a:noFill/>
          </a:ln>
        </p:spPr>
      </p:sp>
      <p:sp>
        <p:nvSpPr>
          <p:cNvPr id="122" name="Google Shape;122;g316bef15c42_0_0"/>
          <p:cNvSpPr txBox="1"/>
          <p:nvPr/>
        </p:nvSpPr>
        <p:spPr>
          <a:xfrm>
            <a:off x="8452989" y="6913046"/>
            <a:ext cx="6745800" cy="400200"/>
          </a:xfrm>
          <a:prstGeom prst="rect">
            <a:avLst/>
          </a:prstGeom>
          <a:noFill/>
          <a:ln>
            <a:noFill/>
          </a:ln>
        </p:spPr>
        <p:txBody>
          <a:bodyPr anchorCtr="0" anchor="t" bIns="0" lIns="0" spcFirstLastPara="1" rIns="0" wrap="square" tIns="0">
            <a:spAutoFit/>
          </a:bodyPr>
          <a:lstStyle/>
          <a:p>
            <a:pPr indent="0" lvl="0" marL="0" marR="0" rtl="0" algn="l">
              <a:lnSpc>
                <a:spcPct val="127040"/>
              </a:lnSpc>
              <a:spcBef>
                <a:spcPts val="0"/>
              </a:spcBef>
              <a:spcAft>
                <a:spcPts val="0"/>
              </a:spcAft>
              <a:buNone/>
            </a:pPr>
            <a:r>
              <a:rPr lang="en-US" sz="2600">
                <a:solidFill>
                  <a:srgbClr val="FFFFFF"/>
                </a:solidFill>
                <a:latin typeface="Poppins"/>
                <a:ea typeface="Poppins"/>
                <a:cs typeface="Poppins"/>
                <a:sym typeface="Poppins"/>
              </a:rPr>
              <a:t>Tilskuereffekt + rapport</a:t>
            </a:r>
            <a:endParaRPr sz="1400"/>
          </a:p>
        </p:txBody>
      </p:sp>
      <p:sp>
        <p:nvSpPr>
          <p:cNvPr id="123" name="Google Shape;123;g316bef15c42_0_0"/>
          <p:cNvSpPr/>
          <p:nvPr/>
        </p:nvSpPr>
        <p:spPr>
          <a:xfrm>
            <a:off x="7630659" y="9089945"/>
            <a:ext cx="605817" cy="560381"/>
          </a:xfrm>
          <a:custGeom>
            <a:rect b="b" l="l" r="r" t="t"/>
            <a:pathLst>
              <a:path extrusionOk="0" h="560381" w="605817">
                <a:moveTo>
                  <a:pt x="0" y="0"/>
                </a:moveTo>
                <a:lnTo>
                  <a:pt x="605817" y="0"/>
                </a:lnTo>
                <a:lnTo>
                  <a:pt x="605817" y="560381"/>
                </a:lnTo>
                <a:lnTo>
                  <a:pt x="0" y="560381"/>
                </a:lnTo>
                <a:lnTo>
                  <a:pt x="0" y="0"/>
                </a:lnTo>
                <a:close/>
              </a:path>
            </a:pathLst>
          </a:custGeom>
          <a:blipFill rotWithShape="1">
            <a:blip r:embed="rId4">
              <a:alphaModFix/>
            </a:blip>
            <a:stretch>
              <a:fillRect b="0" l="0" r="0" t="0"/>
            </a:stretch>
          </a:blipFill>
          <a:ln>
            <a:noFill/>
          </a:ln>
        </p:spPr>
      </p:sp>
      <p:sp>
        <p:nvSpPr>
          <p:cNvPr id="124" name="Google Shape;124;g316bef15c42_0_0"/>
          <p:cNvSpPr txBox="1"/>
          <p:nvPr/>
        </p:nvSpPr>
        <p:spPr>
          <a:xfrm>
            <a:off x="8459286" y="8065487"/>
            <a:ext cx="7360800" cy="400200"/>
          </a:xfrm>
          <a:prstGeom prst="rect">
            <a:avLst/>
          </a:prstGeom>
          <a:noFill/>
          <a:ln>
            <a:noFill/>
          </a:ln>
        </p:spPr>
        <p:txBody>
          <a:bodyPr anchorCtr="0" anchor="t" bIns="0" lIns="0" spcFirstLastPara="1" rIns="0" wrap="square" tIns="0">
            <a:spAutoFit/>
          </a:bodyPr>
          <a:lstStyle/>
          <a:p>
            <a:pPr indent="0" lvl="0" marL="0" marR="0" rtl="0" algn="l">
              <a:lnSpc>
                <a:spcPct val="127040"/>
              </a:lnSpc>
              <a:spcBef>
                <a:spcPts val="0"/>
              </a:spcBef>
              <a:spcAft>
                <a:spcPts val="0"/>
              </a:spcAft>
              <a:buNone/>
            </a:pPr>
            <a:r>
              <a:rPr lang="en-US" sz="2600">
                <a:solidFill>
                  <a:srgbClr val="FFFFFF"/>
                </a:solidFill>
                <a:latin typeface="Poppins"/>
                <a:ea typeface="Poppins"/>
                <a:cs typeface="Poppins"/>
                <a:sym typeface="Poppins"/>
              </a:rPr>
              <a:t>Fordomspyramiden </a:t>
            </a:r>
            <a:endParaRPr sz="1400"/>
          </a:p>
        </p:txBody>
      </p:sp>
      <p:sp>
        <p:nvSpPr>
          <p:cNvPr id="125" name="Google Shape;125;g316bef15c42_0_0"/>
          <p:cNvSpPr txBox="1"/>
          <p:nvPr/>
        </p:nvSpPr>
        <p:spPr>
          <a:xfrm>
            <a:off x="8459286" y="9217912"/>
            <a:ext cx="7360800" cy="400200"/>
          </a:xfrm>
          <a:prstGeom prst="rect">
            <a:avLst/>
          </a:prstGeom>
          <a:noFill/>
          <a:ln>
            <a:noFill/>
          </a:ln>
        </p:spPr>
        <p:txBody>
          <a:bodyPr anchorCtr="0" anchor="t" bIns="0" lIns="0" spcFirstLastPara="1" rIns="0" wrap="square" tIns="0">
            <a:spAutoFit/>
          </a:bodyPr>
          <a:lstStyle/>
          <a:p>
            <a:pPr indent="0" lvl="0" marL="0" marR="0" rtl="0" algn="l">
              <a:lnSpc>
                <a:spcPct val="127040"/>
              </a:lnSpc>
              <a:spcBef>
                <a:spcPts val="0"/>
              </a:spcBef>
              <a:spcAft>
                <a:spcPts val="0"/>
              </a:spcAft>
              <a:buNone/>
            </a:pPr>
            <a:r>
              <a:rPr lang="en-US" sz="2600">
                <a:solidFill>
                  <a:srgbClr val="FFFFFF"/>
                </a:solidFill>
                <a:latin typeface="Poppins"/>
                <a:ea typeface="Poppins"/>
                <a:cs typeface="Poppins"/>
                <a:sym typeface="Poppins"/>
              </a:rPr>
              <a:t>SOS metoden</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287" name="Shape 287"/>
        <p:cNvGrpSpPr/>
        <p:nvPr/>
      </p:nvGrpSpPr>
      <p:grpSpPr>
        <a:xfrm>
          <a:off x="0" y="0"/>
          <a:ext cx="0" cy="0"/>
          <a:chOff x="0" y="0"/>
          <a:chExt cx="0" cy="0"/>
        </a:xfrm>
      </p:grpSpPr>
      <p:grpSp>
        <p:nvGrpSpPr>
          <p:cNvPr id="288" name="Google Shape;288;g316bef15c42_0_685"/>
          <p:cNvGrpSpPr/>
          <p:nvPr/>
        </p:nvGrpSpPr>
        <p:grpSpPr>
          <a:xfrm>
            <a:off x="1741565" y="3975015"/>
            <a:ext cx="3086120" cy="4470850"/>
            <a:chOff x="0" y="-180662"/>
            <a:chExt cx="812800" cy="1177500"/>
          </a:xfrm>
        </p:grpSpPr>
        <p:sp>
          <p:nvSpPr>
            <p:cNvPr id="289" name="Google Shape;289;g316bef15c42_0_685"/>
            <p:cNvSpPr/>
            <p:nvPr/>
          </p:nvSpPr>
          <p:spPr>
            <a:xfrm>
              <a:off x="0" y="0"/>
              <a:ext cx="812800" cy="816148"/>
            </a:xfrm>
            <a:custGeom>
              <a:rect b="b" l="l" r="r" t="t"/>
              <a:pathLst>
                <a:path extrusionOk="0" h="816148" w="812800">
                  <a:moveTo>
                    <a:pt x="406400" y="0"/>
                  </a:moveTo>
                  <a:cubicBezTo>
                    <a:pt x="181951" y="0"/>
                    <a:pt x="0" y="182701"/>
                    <a:pt x="0" y="408074"/>
                  </a:cubicBezTo>
                  <a:cubicBezTo>
                    <a:pt x="0" y="633447"/>
                    <a:pt x="181951" y="816148"/>
                    <a:pt x="406400" y="816148"/>
                  </a:cubicBezTo>
                  <a:cubicBezTo>
                    <a:pt x="630849" y="816148"/>
                    <a:pt x="812800" y="633447"/>
                    <a:pt x="812800" y="408074"/>
                  </a:cubicBezTo>
                  <a:cubicBezTo>
                    <a:pt x="812800" y="182701"/>
                    <a:pt x="630849" y="0"/>
                    <a:pt x="406400" y="0"/>
                  </a:cubicBezTo>
                  <a:close/>
                </a:path>
              </a:pathLst>
            </a:custGeom>
            <a:solidFill>
              <a:srgbClr val="E28F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316bef15c42_0_685"/>
            <p:cNvSpPr txBox="1"/>
            <p:nvPr/>
          </p:nvSpPr>
          <p:spPr>
            <a:xfrm>
              <a:off x="76197" y="-180662"/>
              <a:ext cx="660300" cy="1177500"/>
            </a:xfrm>
            <a:prstGeom prst="rect">
              <a:avLst/>
            </a:prstGeom>
            <a:noFill/>
            <a:ln>
              <a:noFill/>
            </a:ln>
          </p:spPr>
          <p:txBody>
            <a:bodyPr anchorCtr="0" anchor="ctr" bIns="50800" lIns="50800" spcFirstLastPara="1" rIns="50800" wrap="square" tIns="50800">
              <a:noAutofit/>
            </a:bodyPr>
            <a:lstStyle/>
            <a:p>
              <a:pPr indent="0" lvl="0" marL="0" marR="0" rtl="0" algn="ctr">
                <a:lnSpc>
                  <a:spcPct val="139995"/>
                </a:lnSpc>
                <a:spcBef>
                  <a:spcPts val="0"/>
                </a:spcBef>
                <a:spcAft>
                  <a:spcPts val="0"/>
                </a:spcAft>
                <a:buNone/>
              </a:pPr>
              <a:r>
                <a:rPr b="0" i="0" lang="en-US" sz="13299" u="none" cap="none" strike="noStrike">
                  <a:solidFill>
                    <a:srgbClr val="FFFFFF"/>
                  </a:solidFill>
                  <a:latin typeface="Avenir"/>
                  <a:ea typeface="Avenir"/>
                  <a:cs typeface="Avenir"/>
                  <a:sym typeface="Avenir"/>
                </a:rPr>
                <a:t>S</a:t>
              </a:r>
              <a:endParaRPr/>
            </a:p>
          </p:txBody>
        </p:sp>
      </p:grpSp>
      <p:sp>
        <p:nvSpPr>
          <p:cNvPr id="291" name="Google Shape;291;g316bef15c42_0_685"/>
          <p:cNvSpPr txBox="1"/>
          <p:nvPr/>
        </p:nvSpPr>
        <p:spPr>
          <a:xfrm>
            <a:off x="0" y="1176970"/>
            <a:ext cx="18288000" cy="25920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US" sz="7016" u="none" cap="none" strike="noStrike">
                <a:solidFill>
                  <a:srgbClr val="FFFFFF"/>
                </a:solidFill>
                <a:latin typeface="Avenir"/>
                <a:ea typeface="Avenir"/>
                <a:cs typeface="Avenir"/>
                <a:sym typeface="Avenir"/>
              </a:rPr>
              <a:t>Hva kan </a:t>
            </a:r>
            <a:r>
              <a:rPr b="1" i="0" lang="en-US" sz="7016" u="sng" cap="none" strike="noStrike">
                <a:solidFill>
                  <a:srgbClr val="FFFFFF"/>
                </a:solidFill>
                <a:latin typeface="Avenir"/>
                <a:ea typeface="Avenir"/>
                <a:cs typeface="Avenir"/>
                <a:sym typeface="Avenir"/>
              </a:rPr>
              <a:t>du</a:t>
            </a:r>
            <a:r>
              <a:rPr b="1" i="0" lang="en-US" sz="7016" u="none" cap="none" strike="noStrike">
                <a:solidFill>
                  <a:srgbClr val="FFFFFF"/>
                </a:solidFill>
                <a:latin typeface="Avenir"/>
                <a:ea typeface="Avenir"/>
                <a:cs typeface="Avenir"/>
                <a:sym typeface="Avenir"/>
              </a:rPr>
              <a:t> gjøre om du er vitne til hets, rasisme og diskriminering?</a:t>
            </a:r>
            <a:endParaRPr/>
          </a:p>
        </p:txBody>
      </p:sp>
      <p:grpSp>
        <p:nvGrpSpPr>
          <p:cNvPr id="292" name="Google Shape;292;g316bef15c42_0_685"/>
          <p:cNvGrpSpPr/>
          <p:nvPr/>
        </p:nvGrpSpPr>
        <p:grpSpPr>
          <a:xfrm>
            <a:off x="7600950" y="3975077"/>
            <a:ext cx="3086120" cy="4470850"/>
            <a:chOff x="0" y="-180646"/>
            <a:chExt cx="812800" cy="1177500"/>
          </a:xfrm>
        </p:grpSpPr>
        <p:sp>
          <p:nvSpPr>
            <p:cNvPr id="293" name="Google Shape;293;g316bef15c42_0_685"/>
            <p:cNvSpPr/>
            <p:nvPr/>
          </p:nvSpPr>
          <p:spPr>
            <a:xfrm>
              <a:off x="0" y="0"/>
              <a:ext cx="812800" cy="816148"/>
            </a:xfrm>
            <a:custGeom>
              <a:rect b="b" l="l" r="r" t="t"/>
              <a:pathLst>
                <a:path extrusionOk="0" h="816148" w="812800">
                  <a:moveTo>
                    <a:pt x="406400" y="0"/>
                  </a:moveTo>
                  <a:cubicBezTo>
                    <a:pt x="181951" y="0"/>
                    <a:pt x="0" y="182701"/>
                    <a:pt x="0" y="408074"/>
                  </a:cubicBezTo>
                  <a:cubicBezTo>
                    <a:pt x="0" y="633447"/>
                    <a:pt x="181951" y="816148"/>
                    <a:pt x="406400" y="816148"/>
                  </a:cubicBezTo>
                  <a:cubicBezTo>
                    <a:pt x="630849" y="816148"/>
                    <a:pt x="812800" y="633447"/>
                    <a:pt x="812800" y="408074"/>
                  </a:cubicBezTo>
                  <a:cubicBezTo>
                    <a:pt x="812800" y="182701"/>
                    <a:pt x="630849" y="0"/>
                    <a:pt x="406400" y="0"/>
                  </a:cubicBezTo>
                  <a:close/>
                </a:path>
              </a:pathLst>
            </a:custGeom>
            <a:solidFill>
              <a:srgbClr val="E28F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316bef15c42_0_685"/>
            <p:cNvSpPr txBox="1"/>
            <p:nvPr/>
          </p:nvSpPr>
          <p:spPr>
            <a:xfrm>
              <a:off x="76197" y="-180646"/>
              <a:ext cx="660300" cy="1177500"/>
            </a:xfrm>
            <a:prstGeom prst="rect">
              <a:avLst/>
            </a:prstGeom>
            <a:noFill/>
            <a:ln>
              <a:noFill/>
            </a:ln>
          </p:spPr>
          <p:txBody>
            <a:bodyPr anchorCtr="0" anchor="ctr" bIns="50800" lIns="50800" spcFirstLastPara="1" rIns="50800" wrap="square" tIns="50800">
              <a:noAutofit/>
            </a:bodyPr>
            <a:lstStyle/>
            <a:p>
              <a:pPr indent="0" lvl="0" marL="0" marR="0" rtl="0" algn="ctr">
                <a:lnSpc>
                  <a:spcPct val="140003"/>
                </a:lnSpc>
                <a:spcBef>
                  <a:spcPts val="0"/>
                </a:spcBef>
                <a:spcAft>
                  <a:spcPts val="0"/>
                </a:spcAft>
                <a:buNone/>
              </a:pPr>
              <a:r>
                <a:rPr b="0" i="0" lang="en-US" sz="13299" u="none" cap="none" strike="noStrike">
                  <a:solidFill>
                    <a:srgbClr val="FFFFFF"/>
                  </a:solidFill>
                  <a:latin typeface="Avenir"/>
                  <a:ea typeface="Avenir"/>
                  <a:cs typeface="Avenir"/>
                  <a:sym typeface="Avenir"/>
                </a:rPr>
                <a:t>O</a:t>
              </a:r>
              <a:endParaRPr/>
            </a:p>
          </p:txBody>
        </p:sp>
      </p:grpSp>
      <p:grpSp>
        <p:nvGrpSpPr>
          <p:cNvPr id="295" name="Google Shape;295;g316bef15c42_0_685"/>
          <p:cNvGrpSpPr/>
          <p:nvPr/>
        </p:nvGrpSpPr>
        <p:grpSpPr>
          <a:xfrm>
            <a:off x="13659083" y="3975127"/>
            <a:ext cx="3086120" cy="4470850"/>
            <a:chOff x="0" y="-180633"/>
            <a:chExt cx="812800" cy="1177500"/>
          </a:xfrm>
        </p:grpSpPr>
        <p:sp>
          <p:nvSpPr>
            <p:cNvPr id="296" name="Google Shape;296;g316bef15c42_0_685"/>
            <p:cNvSpPr/>
            <p:nvPr/>
          </p:nvSpPr>
          <p:spPr>
            <a:xfrm>
              <a:off x="0" y="0"/>
              <a:ext cx="812800" cy="816148"/>
            </a:xfrm>
            <a:custGeom>
              <a:rect b="b" l="l" r="r" t="t"/>
              <a:pathLst>
                <a:path extrusionOk="0" h="816148" w="812800">
                  <a:moveTo>
                    <a:pt x="406400" y="0"/>
                  </a:moveTo>
                  <a:cubicBezTo>
                    <a:pt x="181951" y="0"/>
                    <a:pt x="0" y="182701"/>
                    <a:pt x="0" y="408074"/>
                  </a:cubicBezTo>
                  <a:cubicBezTo>
                    <a:pt x="0" y="633447"/>
                    <a:pt x="181951" y="816148"/>
                    <a:pt x="406400" y="816148"/>
                  </a:cubicBezTo>
                  <a:cubicBezTo>
                    <a:pt x="630849" y="816148"/>
                    <a:pt x="812800" y="633447"/>
                    <a:pt x="812800" y="408074"/>
                  </a:cubicBezTo>
                  <a:cubicBezTo>
                    <a:pt x="812800" y="182701"/>
                    <a:pt x="630849" y="0"/>
                    <a:pt x="406400" y="0"/>
                  </a:cubicBezTo>
                  <a:close/>
                </a:path>
              </a:pathLst>
            </a:custGeom>
            <a:solidFill>
              <a:srgbClr val="E28F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16bef15c42_0_685"/>
            <p:cNvSpPr txBox="1"/>
            <p:nvPr/>
          </p:nvSpPr>
          <p:spPr>
            <a:xfrm>
              <a:off x="79960" y="-180633"/>
              <a:ext cx="660300" cy="1177500"/>
            </a:xfrm>
            <a:prstGeom prst="rect">
              <a:avLst/>
            </a:prstGeom>
            <a:noFill/>
            <a:ln>
              <a:noFill/>
            </a:ln>
          </p:spPr>
          <p:txBody>
            <a:bodyPr anchorCtr="0" anchor="ctr" bIns="50800" lIns="50800" spcFirstLastPara="1" rIns="50800" wrap="square" tIns="50800">
              <a:noAutofit/>
            </a:bodyPr>
            <a:lstStyle/>
            <a:p>
              <a:pPr indent="0" lvl="0" marL="0" marR="0" rtl="0" algn="ctr">
                <a:lnSpc>
                  <a:spcPct val="140003"/>
                </a:lnSpc>
                <a:spcBef>
                  <a:spcPts val="0"/>
                </a:spcBef>
                <a:spcAft>
                  <a:spcPts val="0"/>
                </a:spcAft>
                <a:buNone/>
              </a:pPr>
              <a:r>
                <a:rPr b="0" i="0" lang="en-US" sz="13299" u="none" cap="none" strike="noStrike">
                  <a:solidFill>
                    <a:srgbClr val="FFFFFF"/>
                  </a:solidFill>
                  <a:latin typeface="Avenir"/>
                  <a:ea typeface="Avenir"/>
                  <a:cs typeface="Avenir"/>
                  <a:sym typeface="Avenir"/>
                </a:rPr>
                <a:t>S</a:t>
              </a:r>
              <a:endParaRPr/>
            </a:p>
          </p:txBody>
        </p:sp>
      </p:grpSp>
      <p:sp>
        <p:nvSpPr>
          <p:cNvPr id="298" name="Google Shape;298;g316bef15c42_0_685"/>
          <p:cNvSpPr txBox="1"/>
          <p:nvPr/>
        </p:nvSpPr>
        <p:spPr>
          <a:xfrm>
            <a:off x="2626683" y="8237279"/>
            <a:ext cx="1315800" cy="4707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i="0" lang="en-US" sz="3058" u="none" cap="none" strike="noStrike">
                <a:solidFill>
                  <a:srgbClr val="FFFFFF"/>
                </a:solidFill>
                <a:latin typeface="Avenir"/>
                <a:ea typeface="Avenir"/>
                <a:cs typeface="Avenir"/>
                <a:sym typeface="Avenir"/>
              </a:rPr>
              <a:t>SI NOE</a:t>
            </a:r>
            <a:endParaRPr/>
          </a:p>
        </p:txBody>
      </p:sp>
      <p:sp>
        <p:nvSpPr>
          <p:cNvPr id="299" name="Google Shape;299;g316bef15c42_0_685"/>
          <p:cNvSpPr txBox="1"/>
          <p:nvPr/>
        </p:nvSpPr>
        <p:spPr>
          <a:xfrm>
            <a:off x="7018274" y="8237279"/>
            <a:ext cx="4695900" cy="4707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i="0" lang="en-US" sz="3058" u="none" cap="none" strike="noStrike">
                <a:solidFill>
                  <a:srgbClr val="FFFFFF"/>
                </a:solidFill>
                <a:latin typeface="Avenir"/>
                <a:ea typeface="Avenir"/>
                <a:cs typeface="Avenir"/>
                <a:sym typeface="Avenir"/>
              </a:rPr>
              <a:t>OVERVÅK SITUASJONEN</a:t>
            </a:r>
            <a:endParaRPr/>
          </a:p>
        </p:txBody>
      </p:sp>
      <p:sp>
        <p:nvSpPr>
          <p:cNvPr id="300" name="Google Shape;300;g316bef15c42_0_685"/>
          <p:cNvSpPr txBox="1"/>
          <p:nvPr/>
        </p:nvSpPr>
        <p:spPr>
          <a:xfrm>
            <a:off x="13687658" y="8273264"/>
            <a:ext cx="3057600" cy="464100"/>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1" i="0" lang="en-US" sz="3016" u="none" cap="none" strike="noStrike">
                <a:solidFill>
                  <a:srgbClr val="FFFFFF"/>
                </a:solidFill>
                <a:latin typeface="Avenir"/>
                <a:ea typeface="Avenir"/>
                <a:cs typeface="Avenir"/>
                <a:sym typeface="Avenir"/>
              </a:rPr>
              <a:t>SPØR OM HJELP</a:t>
            </a:r>
            <a:endParaRPr/>
          </a:p>
        </p:txBody>
      </p:sp>
      <p:sp>
        <p:nvSpPr>
          <p:cNvPr id="301" name="Google Shape;301;g316bef15c42_0_685"/>
          <p:cNvSpPr/>
          <p:nvPr/>
        </p:nvSpPr>
        <p:spPr>
          <a:xfrm>
            <a:off x="16328422" y="9258300"/>
            <a:ext cx="1861755" cy="930878"/>
          </a:xfrm>
          <a:custGeom>
            <a:rect b="b" l="l" r="r" t="t"/>
            <a:pathLst>
              <a:path extrusionOk="0" h="930878" w="1861755">
                <a:moveTo>
                  <a:pt x="0" y="0"/>
                </a:moveTo>
                <a:lnTo>
                  <a:pt x="1861756" y="0"/>
                </a:lnTo>
                <a:lnTo>
                  <a:pt x="1861756" y="930878"/>
                </a:lnTo>
                <a:lnTo>
                  <a:pt x="0" y="930878"/>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171A"/>
        </a:solidFill>
      </p:bgPr>
    </p:bg>
    <p:spTree>
      <p:nvGrpSpPr>
        <p:cNvPr id="309" name="Shape 309"/>
        <p:cNvGrpSpPr/>
        <p:nvPr/>
      </p:nvGrpSpPr>
      <p:grpSpPr>
        <a:xfrm>
          <a:off x="0" y="0"/>
          <a:ext cx="0" cy="0"/>
          <a:chOff x="0" y="0"/>
          <a:chExt cx="0" cy="0"/>
        </a:xfrm>
      </p:grpSpPr>
      <p:sp>
        <p:nvSpPr>
          <p:cNvPr id="310" name="Google Shape;310;g316bef15c42_0_781"/>
          <p:cNvSpPr/>
          <p:nvPr/>
        </p:nvSpPr>
        <p:spPr>
          <a:xfrm>
            <a:off x="-302411" y="0"/>
            <a:ext cx="18590411" cy="10303415"/>
          </a:xfrm>
          <a:custGeom>
            <a:rect b="b" l="l" r="r" t="t"/>
            <a:pathLst>
              <a:path extrusionOk="0" h="10303415" w="18590411">
                <a:moveTo>
                  <a:pt x="0" y="0"/>
                </a:moveTo>
                <a:lnTo>
                  <a:pt x="18590411" y="0"/>
                </a:lnTo>
                <a:lnTo>
                  <a:pt x="18590411" y="10303415"/>
                </a:lnTo>
                <a:lnTo>
                  <a:pt x="0" y="10303415"/>
                </a:lnTo>
                <a:lnTo>
                  <a:pt x="0" y="0"/>
                </a:lnTo>
                <a:close/>
              </a:path>
            </a:pathLst>
          </a:custGeom>
          <a:blipFill rotWithShape="1">
            <a:blip r:embed="rId3">
              <a:alphaModFix/>
            </a:blip>
            <a:stretch>
              <a:fillRect b="0" l="0" r="0" t="0"/>
            </a:stretch>
          </a:blipFill>
          <a:ln>
            <a:noFill/>
          </a:ln>
        </p:spPr>
      </p:sp>
      <p:sp>
        <p:nvSpPr>
          <p:cNvPr id="311" name="Google Shape;311;g316bef15c42_0_781"/>
          <p:cNvSpPr/>
          <p:nvPr/>
        </p:nvSpPr>
        <p:spPr>
          <a:xfrm>
            <a:off x="16328422" y="9258300"/>
            <a:ext cx="1861755" cy="930878"/>
          </a:xfrm>
          <a:custGeom>
            <a:rect b="b" l="l" r="r" t="t"/>
            <a:pathLst>
              <a:path extrusionOk="0" h="930878" w="1861755">
                <a:moveTo>
                  <a:pt x="0" y="0"/>
                </a:moveTo>
                <a:lnTo>
                  <a:pt x="1861756" y="0"/>
                </a:lnTo>
                <a:lnTo>
                  <a:pt x="1861756" y="930878"/>
                </a:lnTo>
                <a:lnTo>
                  <a:pt x="0" y="93087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315" name="Shape 315"/>
        <p:cNvGrpSpPr/>
        <p:nvPr/>
      </p:nvGrpSpPr>
      <p:grpSpPr>
        <a:xfrm>
          <a:off x="0" y="0"/>
          <a:ext cx="0" cy="0"/>
          <a:chOff x="0" y="0"/>
          <a:chExt cx="0" cy="0"/>
        </a:xfrm>
      </p:grpSpPr>
      <p:grpSp>
        <p:nvGrpSpPr>
          <p:cNvPr id="316" name="Google Shape;316;g316bef15c42_0_101"/>
          <p:cNvGrpSpPr/>
          <p:nvPr/>
        </p:nvGrpSpPr>
        <p:grpSpPr>
          <a:xfrm>
            <a:off x="7883674" y="3429013"/>
            <a:ext cx="25975" cy="3117779"/>
            <a:chOff x="0" y="-76200"/>
            <a:chExt cx="12600" cy="2290800"/>
          </a:xfrm>
        </p:grpSpPr>
        <p:sp>
          <p:nvSpPr>
            <p:cNvPr id="317" name="Google Shape;317;g316bef15c42_0_101"/>
            <p:cNvSpPr/>
            <p:nvPr/>
          </p:nvSpPr>
          <p:spPr>
            <a:xfrm>
              <a:off x="0" y="0"/>
              <a:ext cx="12577" cy="2214489"/>
            </a:xfrm>
            <a:custGeom>
              <a:rect b="b" l="l" r="r" t="t"/>
              <a:pathLst>
                <a:path extrusionOk="0" h="2214489" w="12577">
                  <a:moveTo>
                    <a:pt x="0" y="0"/>
                  </a:moveTo>
                  <a:lnTo>
                    <a:pt x="12577" y="0"/>
                  </a:lnTo>
                  <a:lnTo>
                    <a:pt x="12577" y="2214489"/>
                  </a:lnTo>
                  <a:lnTo>
                    <a:pt x="0" y="2214489"/>
                  </a:lnTo>
                  <a:close/>
                </a:path>
              </a:pathLst>
            </a:custGeom>
            <a:solidFill>
              <a:srgbClr val="FFFFFF"/>
            </a:solidFill>
            <a:ln>
              <a:noFill/>
            </a:ln>
          </p:spPr>
        </p:sp>
        <p:sp>
          <p:nvSpPr>
            <p:cNvPr id="318" name="Google Shape;318;g316bef15c42_0_101"/>
            <p:cNvSpPr txBox="1"/>
            <p:nvPr/>
          </p:nvSpPr>
          <p:spPr>
            <a:xfrm>
              <a:off x="0" y="-76200"/>
              <a:ext cx="12600" cy="229080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9" name="Google Shape;319;g316bef15c42_0_101"/>
          <p:cNvSpPr/>
          <p:nvPr/>
        </p:nvSpPr>
        <p:spPr>
          <a:xfrm>
            <a:off x="7658791" y="5986489"/>
            <a:ext cx="528859" cy="560381"/>
          </a:xfrm>
          <a:custGeom>
            <a:rect b="b" l="l" r="r" t="t"/>
            <a:pathLst>
              <a:path extrusionOk="0" h="560381" w="528859">
                <a:moveTo>
                  <a:pt x="0" y="0"/>
                </a:moveTo>
                <a:lnTo>
                  <a:pt x="528859" y="0"/>
                </a:lnTo>
                <a:lnTo>
                  <a:pt x="528859" y="560381"/>
                </a:lnTo>
                <a:lnTo>
                  <a:pt x="0" y="560381"/>
                </a:lnTo>
                <a:lnTo>
                  <a:pt x="0" y="0"/>
                </a:lnTo>
                <a:close/>
              </a:path>
            </a:pathLst>
          </a:custGeom>
          <a:blipFill rotWithShape="1">
            <a:blip r:embed="rId3">
              <a:alphaModFix/>
            </a:blip>
            <a:stretch>
              <a:fillRect b="0" l="0" r="0" t="0"/>
            </a:stretch>
          </a:blipFill>
          <a:ln>
            <a:noFill/>
          </a:ln>
        </p:spPr>
      </p:sp>
      <p:sp>
        <p:nvSpPr>
          <p:cNvPr id="320" name="Google Shape;320;g316bef15c42_0_101"/>
          <p:cNvSpPr/>
          <p:nvPr/>
        </p:nvSpPr>
        <p:spPr>
          <a:xfrm>
            <a:off x="7620312" y="4707708"/>
            <a:ext cx="605817" cy="560381"/>
          </a:xfrm>
          <a:custGeom>
            <a:rect b="b" l="l" r="r" t="t"/>
            <a:pathLst>
              <a:path extrusionOk="0" h="560381" w="605817">
                <a:moveTo>
                  <a:pt x="0" y="0"/>
                </a:moveTo>
                <a:lnTo>
                  <a:pt x="605817" y="0"/>
                </a:lnTo>
                <a:lnTo>
                  <a:pt x="605817" y="560381"/>
                </a:lnTo>
                <a:lnTo>
                  <a:pt x="0" y="560381"/>
                </a:lnTo>
                <a:lnTo>
                  <a:pt x="0" y="0"/>
                </a:lnTo>
                <a:close/>
              </a:path>
            </a:pathLst>
          </a:custGeom>
          <a:blipFill rotWithShape="1">
            <a:blip r:embed="rId4">
              <a:alphaModFix/>
            </a:blip>
            <a:stretch>
              <a:fillRect b="0" l="0" r="0" t="0"/>
            </a:stretch>
          </a:blipFill>
          <a:ln>
            <a:noFill/>
          </a:ln>
        </p:spPr>
      </p:sp>
      <p:sp>
        <p:nvSpPr>
          <p:cNvPr id="321" name="Google Shape;321;g316bef15c42_0_101"/>
          <p:cNvSpPr/>
          <p:nvPr/>
        </p:nvSpPr>
        <p:spPr>
          <a:xfrm>
            <a:off x="7645891" y="3521477"/>
            <a:ext cx="501541" cy="560381"/>
          </a:xfrm>
          <a:custGeom>
            <a:rect b="b" l="l" r="r" t="t"/>
            <a:pathLst>
              <a:path extrusionOk="0" h="560381" w="501541">
                <a:moveTo>
                  <a:pt x="0" y="0"/>
                </a:moveTo>
                <a:lnTo>
                  <a:pt x="501541" y="0"/>
                </a:lnTo>
                <a:lnTo>
                  <a:pt x="501541" y="560381"/>
                </a:lnTo>
                <a:lnTo>
                  <a:pt x="0" y="560381"/>
                </a:lnTo>
                <a:lnTo>
                  <a:pt x="0" y="0"/>
                </a:lnTo>
                <a:close/>
              </a:path>
            </a:pathLst>
          </a:custGeom>
          <a:blipFill rotWithShape="1">
            <a:blip r:embed="rId5">
              <a:alphaModFix/>
            </a:blip>
            <a:stretch>
              <a:fillRect b="0" l="0" r="0" t="0"/>
            </a:stretch>
          </a:blipFill>
          <a:ln>
            <a:noFill/>
          </a:ln>
        </p:spPr>
      </p:sp>
      <p:grpSp>
        <p:nvGrpSpPr>
          <p:cNvPr id="322" name="Google Shape;322;g316bef15c42_0_101"/>
          <p:cNvGrpSpPr/>
          <p:nvPr/>
        </p:nvGrpSpPr>
        <p:grpSpPr>
          <a:xfrm>
            <a:off x="-1" y="3936602"/>
            <a:ext cx="5058690" cy="2102668"/>
            <a:chOff x="0" y="-76200"/>
            <a:chExt cx="2223600" cy="553800"/>
          </a:xfrm>
        </p:grpSpPr>
        <p:sp>
          <p:nvSpPr>
            <p:cNvPr id="323" name="Google Shape;323;g316bef15c42_0_101"/>
            <p:cNvSpPr/>
            <p:nvPr/>
          </p:nvSpPr>
          <p:spPr>
            <a:xfrm>
              <a:off x="0" y="0"/>
              <a:ext cx="2223507" cy="477459"/>
            </a:xfrm>
            <a:custGeom>
              <a:rect b="b" l="l" r="r" t="t"/>
              <a:pathLst>
                <a:path extrusionOk="0" h="477459" w="2223507">
                  <a:moveTo>
                    <a:pt x="13755" y="0"/>
                  </a:moveTo>
                  <a:lnTo>
                    <a:pt x="2209752" y="0"/>
                  </a:lnTo>
                  <a:cubicBezTo>
                    <a:pt x="2213400" y="0"/>
                    <a:pt x="2216899" y="1449"/>
                    <a:pt x="2219478" y="4029"/>
                  </a:cubicBezTo>
                  <a:cubicBezTo>
                    <a:pt x="2222058" y="6609"/>
                    <a:pt x="2223507" y="10107"/>
                    <a:pt x="2223507" y="13755"/>
                  </a:cubicBezTo>
                  <a:lnTo>
                    <a:pt x="2223507" y="463704"/>
                  </a:lnTo>
                  <a:cubicBezTo>
                    <a:pt x="2223507" y="471300"/>
                    <a:pt x="2217349" y="477459"/>
                    <a:pt x="2209752" y="477459"/>
                  </a:cubicBezTo>
                  <a:lnTo>
                    <a:pt x="13755" y="477459"/>
                  </a:lnTo>
                  <a:cubicBezTo>
                    <a:pt x="6159" y="477459"/>
                    <a:pt x="0" y="471300"/>
                    <a:pt x="0" y="463704"/>
                  </a:cubicBezTo>
                  <a:lnTo>
                    <a:pt x="0" y="13755"/>
                  </a:lnTo>
                  <a:cubicBezTo>
                    <a:pt x="0" y="6159"/>
                    <a:pt x="6159" y="0"/>
                    <a:pt x="13755" y="0"/>
                  </a:cubicBezTo>
                  <a:close/>
                </a:path>
              </a:pathLst>
            </a:custGeom>
            <a:solidFill>
              <a:srgbClr val="FCEFEF"/>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324" name="Google Shape;324;g316bef15c42_0_101"/>
            <p:cNvSpPr txBox="1"/>
            <p:nvPr/>
          </p:nvSpPr>
          <p:spPr>
            <a:xfrm>
              <a:off x="0" y="-76200"/>
              <a:ext cx="2223600" cy="55380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5" name="Google Shape;325;g316bef15c42_0_101"/>
          <p:cNvSpPr txBox="1"/>
          <p:nvPr/>
        </p:nvSpPr>
        <p:spPr>
          <a:xfrm>
            <a:off x="791904" y="4648568"/>
            <a:ext cx="3880200" cy="1139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7400">
                <a:solidFill>
                  <a:srgbClr val="1A171A"/>
                </a:solidFill>
                <a:latin typeface="Poppins"/>
                <a:ea typeface="Poppins"/>
                <a:cs typeface="Poppins"/>
                <a:sym typeface="Poppins"/>
              </a:rPr>
              <a:t>Del 2</a:t>
            </a:r>
            <a:endParaRPr sz="1400"/>
          </a:p>
        </p:txBody>
      </p:sp>
      <p:sp>
        <p:nvSpPr>
          <p:cNvPr id="326" name="Google Shape;326;g316bef15c42_0_101"/>
          <p:cNvSpPr txBox="1"/>
          <p:nvPr/>
        </p:nvSpPr>
        <p:spPr>
          <a:xfrm>
            <a:off x="8442664" y="3601568"/>
            <a:ext cx="6745800" cy="400200"/>
          </a:xfrm>
          <a:prstGeom prst="rect">
            <a:avLst/>
          </a:prstGeom>
          <a:noFill/>
          <a:ln>
            <a:noFill/>
          </a:ln>
        </p:spPr>
        <p:txBody>
          <a:bodyPr anchorCtr="0" anchor="t" bIns="0" lIns="0" spcFirstLastPara="1" rIns="0" wrap="square" tIns="0">
            <a:spAutoFit/>
          </a:bodyPr>
          <a:lstStyle/>
          <a:p>
            <a:pPr indent="0" lvl="0" marL="0" marR="0" rtl="0" algn="l">
              <a:lnSpc>
                <a:spcPct val="127040"/>
              </a:lnSpc>
              <a:spcBef>
                <a:spcPts val="0"/>
              </a:spcBef>
              <a:spcAft>
                <a:spcPts val="0"/>
              </a:spcAft>
              <a:buNone/>
            </a:pPr>
            <a:r>
              <a:rPr lang="en-US" sz="2600">
                <a:solidFill>
                  <a:srgbClr val="FFFFFF"/>
                </a:solidFill>
                <a:latin typeface="Poppins"/>
                <a:ea typeface="Poppins"/>
                <a:cs typeface="Poppins"/>
                <a:sym typeface="Poppins"/>
              </a:rPr>
              <a:t>Drama øvelser</a:t>
            </a:r>
            <a:endParaRPr sz="1400"/>
          </a:p>
        </p:txBody>
      </p:sp>
      <p:sp>
        <p:nvSpPr>
          <p:cNvPr id="327" name="Google Shape;327;g316bef15c42_0_101"/>
          <p:cNvSpPr txBox="1"/>
          <p:nvPr/>
        </p:nvSpPr>
        <p:spPr>
          <a:xfrm>
            <a:off x="8442664" y="4787812"/>
            <a:ext cx="7360800" cy="400200"/>
          </a:xfrm>
          <a:prstGeom prst="rect">
            <a:avLst/>
          </a:prstGeom>
          <a:noFill/>
          <a:ln>
            <a:noFill/>
          </a:ln>
        </p:spPr>
        <p:txBody>
          <a:bodyPr anchorCtr="0" anchor="t" bIns="0" lIns="0" spcFirstLastPara="1" rIns="0" wrap="square" tIns="0">
            <a:spAutoFit/>
          </a:bodyPr>
          <a:lstStyle/>
          <a:p>
            <a:pPr indent="0" lvl="0" marL="0" marR="0" rtl="0" algn="l">
              <a:lnSpc>
                <a:spcPct val="127040"/>
              </a:lnSpc>
              <a:spcBef>
                <a:spcPts val="0"/>
              </a:spcBef>
              <a:spcAft>
                <a:spcPts val="0"/>
              </a:spcAft>
              <a:buNone/>
            </a:pPr>
            <a:r>
              <a:rPr lang="en-US" sz="2600">
                <a:solidFill>
                  <a:srgbClr val="FFFFFF"/>
                </a:solidFill>
                <a:latin typeface="Poppins"/>
                <a:ea typeface="Poppins"/>
                <a:cs typeface="Poppins"/>
                <a:sym typeface="Poppins"/>
              </a:rPr>
              <a:t>Rollespill 1&amp;2</a:t>
            </a:r>
            <a:endParaRPr sz="1400"/>
          </a:p>
        </p:txBody>
      </p:sp>
      <p:sp>
        <p:nvSpPr>
          <p:cNvPr id="328" name="Google Shape;328;g316bef15c42_0_101"/>
          <p:cNvSpPr txBox="1"/>
          <p:nvPr/>
        </p:nvSpPr>
        <p:spPr>
          <a:xfrm>
            <a:off x="8442664" y="6029906"/>
            <a:ext cx="8317800" cy="400200"/>
          </a:xfrm>
          <a:prstGeom prst="rect">
            <a:avLst/>
          </a:prstGeom>
          <a:noFill/>
          <a:ln>
            <a:noFill/>
          </a:ln>
        </p:spPr>
        <p:txBody>
          <a:bodyPr anchorCtr="0" anchor="t" bIns="0" lIns="0" spcFirstLastPara="1" rIns="0" wrap="square" tIns="0">
            <a:spAutoFit/>
          </a:bodyPr>
          <a:lstStyle/>
          <a:p>
            <a:pPr indent="0" lvl="0" marL="0" marR="0" rtl="0" algn="l">
              <a:lnSpc>
                <a:spcPct val="127040"/>
              </a:lnSpc>
              <a:spcBef>
                <a:spcPts val="0"/>
              </a:spcBef>
              <a:spcAft>
                <a:spcPts val="0"/>
              </a:spcAft>
              <a:buNone/>
            </a:pPr>
            <a:r>
              <a:rPr lang="en-US" sz="2600">
                <a:solidFill>
                  <a:srgbClr val="FFFFFF"/>
                </a:solidFill>
                <a:latin typeface="Poppins"/>
                <a:ea typeface="Poppins"/>
                <a:cs typeface="Poppins"/>
                <a:sym typeface="Poppins"/>
              </a:rPr>
              <a:t>Sjekk-ut</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332" name="Shape 332"/>
        <p:cNvGrpSpPr/>
        <p:nvPr/>
      </p:nvGrpSpPr>
      <p:grpSpPr>
        <a:xfrm>
          <a:off x="0" y="0"/>
          <a:ext cx="0" cy="0"/>
          <a:chOff x="0" y="0"/>
          <a:chExt cx="0" cy="0"/>
        </a:xfrm>
      </p:grpSpPr>
      <p:sp>
        <p:nvSpPr>
          <p:cNvPr id="333" name="Google Shape;333;g316bef15c42_0_869"/>
          <p:cNvSpPr txBox="1"/>
          <p:nvPr/>
        </p:nvSpPr>
        <p:spPr>
          <a:xfrm>
            <a:off x="4765328" y="4429336"/>
            <a:ext cx="8757300" cy="1156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7516">
                <a:solidFill>
                  <a:srgbClr val="FFFFFF"/>
                </a:solidFill>
                <a:latin typeface="Poppins"/>
                <a:ea typeface="Poppins"/>
                <a:cs typeface="Poppins"/>
                <a:sym typeface="Poppins"/>
              </a:rPr>
              <a:t>Drama øvelse</a:t>
            </a:r>
            <a:endParaRPr>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337" name="Shape 337"/>
        <p:cNvGrpSpPr/>
        <p:nvPr/>
      </p:nvGrpSpPr>
      <p:grpSpPr>
        <a:xfrm>
          <a:off x="0" y="0"/>
          <a:ext cx="0" cy="0"/>
          <a:chOff x="0" y="0"/>
          <a:chExt cx="0" cy="0"/>
        </a:xfrm>
      </p:grpSpPr>
      <p:sp>
        <p:nvSpPr>
          <p:cNvPr id="338" name="Google Shape;338;g316bef15c42_0_873"/>
          <p:cNvSpPr txBox="1"/>
          <p:nvPr/>
        </p:nvSpPr>
        <p:spPr>
          <a:xfrm>
            <a:off x="1798500" y="4379475"/>
            <a:ext cx="14691000" cy="1156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7516">
                <a:solidFill>
                  <a:srgbClr val="FFFFFF"/>
                </a:solidFill>
                <a:latin typeface="Poppins"/>
                <a:ea typeface="Poppins"/>
                <a:cs typeface="Poppins"/>
                <a:sym typeface="Poppins"/>
              </a:rPr>
              <a:t>Rollespill del 1. Tilskuer effekt</a:t>
            </a:r>
            <a:endParaRPr sz="7516">
              <a:solidFill>
                <a:srgbClr val="FFFFFF"/>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342" name="Shape 342"/>
        <p:cNvGrpSpPr/>
        <p:nvPr/>
      </p:nvGrpSpPr>
      <p:grpSpPr>
        <a:xfrm>
          <a:off x="0" y="0"/>
          <a:ext cx="0" cy="0"/>
          <a:chOff x="0" y="0"/>
          <a:chExt cx="0" cy="0"/>
        </a:xfrm>
      </p:grpSpPr>
      <p:sp>
        <p:nvSpPr>
          <p:cNvPr id="343" name="Google Shape;343;g316bef15c42_0_877"/>
          <p:cNvSpPr txBox="1"/>
          <p:nvPr/>
        </p:nvSpPr>
        <p:spPr>
          <a:xfrm>
            <a:off x="500850" y="4565100"/>
            <a:ext cx="17286300" cy="1156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7516">
                <a:solidFill>
                  <a:srgbClr val="FFFFFF"/>
                </a:solidFill>
                <a:latin typeface="Poppins"/>
                <a:ea typeface="Poppins"/>
                <a:cs typeface="Poppins"/>
                <a:sym typeface="Poppins"/>
              </a:rPr>
              <a:t>Rollespill del 2. Tilskuer intervensjon</a:t>
            </a:r>
            <a:endParaRPr sz="7516">
              <a:solidFill>
                <a:srgbClr val="FFFFFF"/>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347" name="Shape 347"/>
        <p:cNvGrpSpPr/>
        <p:nvPr/>
      </p:nvGrpSpPr>
      <p:grpSpPr>
        <a:xfrm>
          <a:off x="0" y="0"/>
          <a:ext cx="0" cy="0"/>
          <a:chOff x="0" y="0"/>
          <a:chExt cx="0" cy="0"/>
        </a:xfrm>
      </p:grpSpPr>
      <p:sp>
        <p:nvSpPr>
          <p:cNvPr id="348" name="Google Shape;348;g316bef15c42_0_881"/>
          <p:cNvSpPr txBox="1"/>
          <p:nvPr/>
        </p:nvSpPr>
        <p:spPr>
          <a:xfrm>
            <a:off x="4765328" y="4429336"/>
            <a:ext cx="8757300" cy="1156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7516">
                <a:solidFill>
                  <a:srgbClr val="FFFFFF"/>
                </a:solidFill>
                <a:latin typeface="Poppins"/>
                <a:ea typeface="Poppins"/>
                <a:cs typeface="Poppins"/>
                <a:sym typeface="Poppins"/>
              </a:rPr>
              <a:t>Refleksjon</a:t>
            </a:r>
            <a:endParaRPr>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352" name="Shape 352"/>
        <p:cNvGrpSpPr/>
        <p:nvPr/>
      </p:nvGrpSpPr>
      <p:grpSpPr>
        <a:xfrm>
          <a:off x="0" y="0"/>
          <a:ext cx="0" cy="0"/>
          <a:chOff x="0" y="0"/>
          <a:chExt cx="0" cy="0"/>
        </a:xfrm>
      </p:grpSpPr>
      <p:sp>
        <p:nvSpPr>
          <p:cNvPr id="353" name="Google Shape;353;g316bef15c42_0_885"/>
          <p:cNvSpPr txBox="1"/>
          <p:nvPr/>
        </p:nvSpPr>
        <p:spPr>
          <a:xfrm>
            <a:off x="4765328" y="4429336"/>
            <a:ext cx="8757300" cy="1156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7516">
                <a:solidFill>
                  <a:srgbClr val="FFFFFF"/>
                </a:solidFill>
                <a:latin typeface="Poppins"/>
                <a:ea typeface="Poppins"/>
                <a:cs typeface="Poppins"/>
                <a:sym typeface="Poppins"/>
              </a:rPr>
              <a:t>Sjekk-ut</a:t>
            </a:r>
            <a:endParaRPr>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357" name="Shape 357"/>
        <p:cNvGrpSpPr/>
        <p:nvPr/>
      </p:nvGrpSpPr>
      <p:grpSpPr>
        <a:xfrm>
          <a:off x="0" y="0"/>
          <a:ext cx="0" cy="0"/>
          <a:chOff x="0" y="0"/>
          <a:chExt cx="0" cy="0"/>
        </a:xfrm>
      </p:grpSpPr>
      <p:sp>
        <p:nvSpPr>
          <p:cNvPr id="358" name="Google Shape;358;p47"/>
          <p:cNvSpPr txBox="1"/>
          <p:nvPr/>
        </p:nvSpPr>
        <p:spPr>
          <a:xfrm>
            <a:off x="1838958" y="4429336"/>
            <a:ext cx="14610000" cy="11568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i="0" lang="en-US" sz="7516" u="none" cap="none" strike="noStrike">
                <a:solidFill>
                  <a:srgbClr val="FFFFFF"/>
                </a:solidFill>
                <a:latin typeface="Poppins"/>
                <a:ea typeface="Poppins"/>
                <a:cs typeface="Poppins"/>
                <a:sym typeface="Poppins"/>
              </a:rPr>
              <a:t>Takk for oppmerksomheten!</a:t>
            </a:r>
            <a:endParaRPr>
              <a:solidFill>
                <a:srgbClr val="FFFFFF"/>
              </a:solidFill>
              <a:latin typeface="Poppins"/>
              <a:ea typeface="Poppins"/>
              <a:cs typeface="Poppins"/>
              <a:sym typeface="Poppins"/>
            </a:endParaRPr>
          </a:p>
        </p:txBody>
      </p:sp>
      <p:sp>
        <p:nvSpPr>
          <p:cNvPr id="359" name="Google Shape;359;p47"/>
          <p:cNvSpPr/>
          <p:nvPr/>
        </p:nvSpPr>
        <p:spPr>
          <a:xfrm>
            <a:off x="15946197" y="8527100"/>
            <a:ext cx="1861755" cy="930878"/>
          </a:xfrm>
          <a:custGeom>
            <a:rect b="b" l="l" r="r" t="t"/>
            <a:pathLst>
              <a:path extrusionOk="0" h="930878" w="1861755">
                <a:moveTo>
                  <a:pt x="0" y="0"/>
                </a:moveTo>
                <a:lnTo>
                  <a:pt x="1861756" y="0"/>
                </a:lnTo>
                <a:lnTo>
                  <a:pt x="1861756" y="930878"/>
                </a:lnTo>
                <a:lnTo>
                  <a:pt x="0" y="930878"/>
                </a:lnTo>
                <a:lnTo>
                  <a:pt x="0" y="0"/>
                </a:lnTo>
                <a:close/>
              </a:path>
            </a:pathLst>
          </a:custGeom>
          <a:blipFill rotWithShape="1">
            <a:blip r:embed="rId3">
              <a:alphaModFix/>
            </a:blip>
            <a:stretch>
              <a:fillRect b="0" l="0" r="0" t="0"/>
            </a:stretch>
          </a:blipFill>
          <a:ln>
            <a:noFill/>
          </a:ln>
        </p:spPr>
      </p:sp>
      <p:sp>
        <p:nvSpPr>
          <p:cNvPr id="360" name="Google Shape;360;p47"/>
          <p:cNvSpPr txBox="1"/>
          <p:nvPr/>
        </p:nvSpPr>
        <p:spPr>
          <a:xfrm>
            <a:off x="3823449" y="8934775"/>
            <a:ext cx="106410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i="0" lang="en-US" sz="3399" u="none" cap="none" strike="noStrike">
                <a:solidFill>
                  <a:srgbClr val="FFFFFF"/>
                </a:solidFill>
                <a:latin typeface="Poppins"/>
                <a:ea typeface="Poppins"/>
                <a:cs typeface="Poppins"/>
                <a:sym typeface="Poppins"/>
              </a:rPr>
              <a:t>Les mer om kampanjen: www.Stillhetsårer.no</a:t>
            </a:r>
            <a:endParaRPr>
              <a:solidFill>
                <a:srgbClr val="FFFFFF"/>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129" name="Shape 129"/>
        <p:cNvGrpSpPr/>
        <p:nvPr/>
      </p:nvGrpSpPr>
      <p:grpSpPr>
        <a:xfrm>
          <a:off x="0" y="0"/>
          <a:ext cx="0" cy="0"/>
          <a:chOff x="0" y="0"/>
          <a:chExt cx="0" cy="0"/>
        </a:xfrm>
      </p:grpSpPr>
      <p:sp>
        <p:nvSpPr>
          <p:cNvPr id="130" name="Google Shape;130;g316bef15c42_0_131"/>
          <p:cNvSpPr txBox="1"/>
          <p:nvPr/>
        </p:nvSpPr>
        <p:spPr>
          <a:xfrm>
            <a:off x="5743648" y="4326775"/>
            <a:ext cx="6800700" cy="1156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7516">
                <a:solidFill>
                  <a:srgbClr val="FFFFFF"/>
                </a:solidFill>
                <a:latin typeface="Poppins"/>
                <a:ea typeface="Poppins"/>
                <a:cs typeface="Poppins"/>
                <a:sym typeface="Poppins"/>
              </a:rPr>
              <a:t>Velkommen</a:t>
            </a:r>
            <a:endParaRPr>
              <a:solidFill>
                <a:srgbClr val="FFFFF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134" name="Shape 134"/>
        <p:cNvGrpSpPr/>
        <p:nvPr/>
      </p:nvGrpSpPr>
      <p:grpSpPr>
        <a:xfrm>
          <a:off x="0" y="0"/>
          <a:ext cx="0" cy="0"/>
          <a:chOff x="0" y="0"/>
          <a:chExt cx="0" cy="0"/>
        </a:xfrm>
      </p:grpSpPr>
      <p:sp>
        <p:nvSpPr>
          <p:cNvPr id="135" name="Google Shape;135;g316bef15c42_0_232"/>
          <p:cNvSpPr txBox="1"/>
          <p:nvPr/>
        </p:nvSpPr>
        <p:spPr>
          <a:xfrm>
            <a:off x="4301551" y="3755250"/>
            <a:ext cx="9684900" cy="27765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7516">
                <a:solidFill>
                  <a:srgbClr val="FFFFFF"/>
                </a:solidFill>
                <a:latin typeface="Poppins"/>
                <a:ea typeface="Poppins"/>
                <a:cs typeface="Poppins"/>
                <a:sym typeface="Poppins"/>
              </a:rPr>
              <a:t>Introduksjon runde med sjekk-in</a:t>
            </a:r>
            <a:endParaRPr>
              <a:solidFill>
                <a:srgbClr val="FFFFFF"/>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139" name="Shape 139"/>
        <p:cNvGrpSpPr/>
        <p:nvPr/>
      </p:nvGrpSpPr>
      <p:grpSpPr>
        <a:xfrm>
          <a:off x="0" y="0"/>
          <a:ext cx="0" cy="0"/>
          <a:chOff x="0" y="0"/>
          <a:chExt cx="0" cy="0"/>
        </a:xfrm>
      </p:grpSpPr>
      <p:sp>
        <p:nvSpPr>
          <p:cNvPr id="140" name="Google Shape;140;g316bef15c42_0_236"/>
          <p:cNvSpPr txBox="1"/>
          <p:nvPr/>
        </p:nvSpPr>
        <p:spPr>
          <a:xfrm>
            <a:off x="4301551" y="4565100"/>
            <a:ext cx="9684900" cy="1156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7516">
                <a:solidFill>
                  <a:srgbClr val="FFFFFF"/>
                </a:solidFill>
                <a:latin typeface="Poppins"/>
                <a:ea typeface="Poppins"/>
                <a:cs typeface="Poppins"/>
                <a:sym typeface="Poppins"/>
              </a:rPr>
              <a:t>Energizer</a:t>
            </a:r>
            <a:endParaRPr>
              <a:solidFill>
                <a:srgbClr val="FFFFFF"/>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144" name="Shape 144"/>
        <p:cNvGrpSpPr/>
        <p:nvPr/>
      </p:nvGrpSpPr>
      <p:grpSpPr>
        <a:xfrm>
          <a:off x="0" y="0"/>
          <a:ext cx="0" cy="0"/>
          <a:chOff x="0" y="0"/>
          <a:chExt cx="0" cy="0"/>
        </a:xfrm>
      </p:grpSpPr>
      <p:sp>
        <p:nvSpPr>
          <p:cNvPr id="145" name="Google Shape;145;g316bef15c42_0_244"/>
          <p:cNvSpPr txBox="1"/>
          <p:nvPr/>
        </p:nvSpPr>
        <p:spPr>
          <a:xfrm>
            <a:off x="4301551" y="4565100"/>
            <a:ext cx="9684900" cy="1156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7516">
                <a:solidFill>
                  <a:srgbClr val="FFFFFF"/>
                </a:solidFill>
                <a:latin typeface="Poppins"/>
                <a:ea typeface="Poppins"/>
                <a:cs typeface="Poppins"/>
                <a:sym typeface="Poppins"/>
              </a:rPr>
              <a:t>Sosial avtale</a:t>
            </a:r>
            <a:endParaRPr>
              <a:solidFill>
                <a:srgbClr val="FFFFFF"/>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3742"/>
        </a:solidFill>
      </p:bgPr>
    </p:bg>
    <p:spTree>
      <p:nvGrpSpPr>
        <p:cNvPr id="149" name="Shape 149"/>
        <p:cNvGrpSpPr/>
        <p:nvPr/>
      </p:nvGrpSpPr>
      <p:grpSpPr>
        <a:xfrm>
          <a:off x="0" y="0"/>
          <a:ext cx="0" cy="0"/>
          <a:chOff x="0" y="0"/>
          <a:chExt cx="0" cy="0"/>
        </a:xfrm>
      </p:grpSpPr>
      <p:sp>
        <p:nvSpPr>
          <p:cNvPr id="150" name="Google Shape;150;g316bef15c42_0_340"/>
          <p:cNvSpPr txBox="1"/>
          <p:nvPr/>
        </p:nvSpPr>
        <p:spPr>
          <a:xfrm>
            <a:off x="4765328" y="4429336"/>
            <a:ext cx="8757300" cy="1156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i="0" lang="en-US" sz="7516" u="none" cap="none" strike="noStrike">
                <a:solidFill>
                  <a:srgbClr val="FFFFFF"/>
                </a:solidFill>
                <a:latin typeface="Poppins"/>
                <a:ea typeface="Poppins"/>
                <a:cs typeface="Poppins"/>
                <a:sym typeface="Poppins"/>
              </a:rPr>
              <a:t>Taminas historie </a:t>
            </a:r>
            <a:endParaRPr>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g316bef15c42_0_256" title="Amnesty23-08-HAT-Film1-Tamina-Online.mp4">
            <a:hlinkClick r:id="rId3"/>
          </p:cNvPr>
          <p:cNvPicPr preferRelativeResize="0"/>
          <p:nvPr/>
        </p:nvPicPr>
        <p:blipFill>
          <a:blip r:embed="rId4">
            <a:alphaModFix/>
          </a:blip>
          <a:stretch>
            <a:fillRect/>
          </a:stretch>
        </p:blipFill>
        <p:spPr>
          <a:xfrm>
            <a:off x="152400" y="152400"/>
            <a:ext cx="17746138" cy="99822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EF"/>
        </a:solidFill>
      </p:bgPr>
    </p:bg>
    <p:spTree>
      <p:nvGrpSpPr>
        <p:cNvPr id="164" name="Shape 164"/>
        <p:cNvGrpSpPr/>
        <p:nvPr/>
      </p:nvGrpSpPr>
      <p:grpSpPr>
        <a:xfrm>
          <a:off x="0" y="0"/>
          <a:ext cx="0" cy="0"/>
          <a:chOff x="0" y="0"/>
          <a:chExt cx="0" cy="0"/>
        </a:xfrm>
      </p:grpSpPr>
      <p:sp>
        <p:nvSpPr>
          <p:cNvPr id="165" name="Google Shape;165;g316bef15c42_0_344"/>
          <p:cNvSpPr txBox="1"/>
          <p:nvPr/>
        </p:nvSpPr>
        <p:spPr>
          <a:xfrm>
            <a:off x="407662" y="3858046"/>
            <a:ext cx="17880300" cy="27765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1" lang="en-US" sz="7516" u="none" cap="none" strike="noStrike">
                <a:solidFill>
                  <a:srgbClr val="443742"/>
                </a:solidFill>
                <a:latin typeface="Libre Baskerville"/>
                <a:ea typeface="Libre Baskerville"/>
                <a:cs typeface="Libre Baskerville"/>
                <a:sym typeface="Libre Baskerville"/>
              </a:rPr>
              <a:t>Hva </a:t>
            </a:r>
            <a:r>
              <a:rPr b="0" i="0" lang="en-US" sz="7516" u="none" cap="none" strike="noStrike">
                <a:solidFill>
                  <a:srgbClr val="443742"/>
                </a:solidFill>
                <a:latin typeface="Libre Baskerville"/>
                <a:ea typeface="Libre Baskerville"/>
                <a:cs typeface="Libre Baskerville"/>
                <a:sym typeface="Libre Baskerville"/>
              </a:rPr>
              <a:t>er </a:t>
            </a:r>
            <a:r>
              <a:rPr b="0" i="0" lang="en-US" sz="7516" u="none" cap="none" strike="noStrike">
                <a:solidFill>
                  <a:srgbClr val="E28F89"/>
                </a:solidFill>
                <a:latin typeface="Libre Baskerville"/>
                <a:ea typeface="Libre Baskerville"/>
                <a:cs typeface="Libre Baskerville"/>
                <a:sym typeface="Libre Baskerville"/>
              </a:rPr>
              <a:t>tilskuereffekten (“bystander-effect“)</a:t>
            </a:r>
            <a:r>
              <a:rPr b="0" i="0" lang="en-US" sz="7516" u="none" cap="none" strike="noStrike">
                <a:solidFill>
                  <a:srgbClr val="443742"/>
                </a:solidFill>
                <a:latin typeface="Libre Baskerville"/>
                <a:ea typeface="Libre Baskerville"/>
                <a:cs typeface="Libre Baskerville"/>
                <a:sym typeface="Libre Baskerville"/>
              </a:rPr>
              <a:t>?</a:t>
            </a:r>
            <a:endParaRPr/>
          </a:p>
        </p:txBody>
      </p:sp>
      <p:sp>
        <p:nvSpPr>
          <p:cNvPr id="166" name="Google Shape;166;g316bef15c42_0_344"/>
          <p:cNvSpPr/>
          <p:nvPr/>
        </p:nvSpPr>
        <p:spPr>
          <a:xfrm>
            <a:off x="16328422" y="9258300"/>
            <a:ext cx="1861755" cy="930878"/>
          </a:xfrm>
          <a:custGeom>
            <a:rect b="b" l="l" r="r" t="t"/>
            <a:pathLst>
              <a:path extrusionOk="0" h="930878" w="1861755">
                <a:moveTo>
                  <a:pt x="0" y="0"/>
                </a:moveTo>
                <a:lnTo>
                  <a:pt x="1861756" y="0"/>
                </a:lnTo>
                <a:lnTo>
                  <a:pt x="1861756" y="930878"/>
                </a:lnTo>
                <a:lnTo>
                  <a:pt x="0" y="930878"/>
                </a:lnTo>
                <a:lnTo>
                  <a:pt x="0" y="0"/>
                </a:lnTo>
                <a:close/>
              </a:path>
            </a:pathLst>
          </a:custGeom>
          <a:blipFill rotWithShape="1">
            <a:blip r:embed="rId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